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993" r:id="rId3"/>
    <p:sldId id="304" r:id="rId4"/>
    <p:sldId id="856" r:id="rId5"/>
    <p:sldId id="820" r:id="rId6"/>
    <p:sldId id="880" r:id="rId7"/>
    <p:sldId id="881" r:id="rId8"/>
    <p:sldId id="882" r:id="rId9"/>
    <p:sldId id="3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9C190-C071-434A-96D2-AB5C4A0AA0C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5EC6F-BE44-4A4E-A5DF-22C93925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8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/>
          <a:lstStyle/>
          <a:p>
            <a:pPr algn="l"/>
            <a:endParaRPr lang="en-US" sz="16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27C65-1B22-43C4-BCC9-110EB35ABB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3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B4133-407D-4668-85CA-EB1818AD1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5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30B2-571B-404B-87BC-49843BB86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8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20466-795D-48B4-B5F5-C6DBA77DF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02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20466-795D-48B4-B5F5-C6DBA77DF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1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20466-795D-48B4-B5F5-C6DBA77DF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8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30B2-571B-404B-87BC-49843BB86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22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C532-4E0A-470B-88EC-F6FBBAAF9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744BA-4915-432A-A924-0875EBFE2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C558-0F7D-459F-A300-FFCEFAFE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6EF35-2B14-4253-AE6D-83FC4375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B5107-1A8B-4928-8B80-90D8A82E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0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48C2-370F-4BDC-BE63-DFA51B58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028D2-4B26-4E1F-8B6E-011F217A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4AE9E-62C4-469E-9580-48205CCB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5D794-E5CC-4D15-9D51-D972567A5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9537A-BFD6-4E09-B2BA-B466DF5E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1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B09035-BBC7-4EAC-9056-6EFFC1C30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96233-C9F6-4E5E-874C-48FCF8E67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7C3EE-1A9A-4E0A-96C7-C8FCDAD9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DC3F0-B3F3-4E16-90CE-C6637AA71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D1374-5ADC-44BD-9216-E5615DC7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3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236A-AA94-4FBC-A97F-A0BFBFB2D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E073C-693A-4ECA-86F1-D140E74CC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C15F8-1BFF-4265-A0B9-606E54DB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84F91-E1A1-4163-937D-59F88095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21893-DC5C-49D1-AFBE-43BACAFC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33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F879-402C-454A-B324-14FFDCD4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DCFB3-41F7-429B-8985-BFEDA1BC3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37599-504F-43DC-A1B3-BF55EE2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A93BA-87C0-4A23-84E5-D1299735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06E86-A0EF-432C-AC19-9592DE4C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8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5CF4-5FBB-429C-B1AD-C7ADB1F4D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F608E-3EC8-4F29-9E92-0E9567737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5DFA-B0A9-46A7-9B79-59188BDC8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FBE36-5FFE-437E-9895-2E168B96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6615E-2E70-40C0-925A-E82A5FFD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28F61-2142-4735-A079-43366C9D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8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4D1B-D476-412D-96BC-856AE722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DEBBE-0945-4939-8AD2-DDD9B5E04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CFC20-F41B-4233-8859-F60B3A876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F1DE-B8EB-4D3E-8243-C2C824409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895DE-4580-4697-B80A-93869AD6B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30CD8-0CBC-4E7B-A345-BC90D1B36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85DF50-0C57-43AE-A819-197D8992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81715-9474-40A6-8320-935D3A442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0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CB0B-7F0B-4053-9BFC-BD661C6BE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328F6-FEA7-4444-9ED6-987E216D5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54071-B675-4587-A150-EB643013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ADAC2-4291-4E99-8F7D-E3E51B5C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3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569F3-4896-4944-88FC-C3FC5686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1EC50-DCA9-4AE2-BC7D-1B8B99C1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2A1FD-9C78-4D3D-89F7-342559D6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9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2375-6358-46B2-A489-832534DD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5BF03-66C6-47B1-A112-36059F53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C5CD5-877D-4203-9627-0FCFB1948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FC2B7-E8A1-49B2-B010-AF0FEAE2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4F88F-0DF6-4146-8E4C-0F129081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830B6-1D35-40CC-875A-1F6ACC01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4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B28A-1368-41F5-9BEB-3A056284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9120B2-5040-43B2-88CF-608011A25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5C011-14E3-4CAF-BF72-83380C731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42E0-F5D1-4057-8CDD-26D61764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8BDA6-9736-4D61-85EA-D2F78D91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9DA2C-756A-4687-ACA0-5F90C61B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8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2D9524-405E-477B-A803-48D5993B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1DB31-C550-42F4-9DAD-77F0975CB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3F9B4-4A47-45BB-8851-037E08919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B04FC-8981-4FE2-AFE3-EBA8E7949C6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01931-72DA-45D5-A840-2B60D42A5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4AC66-EAB3-40FD-ACBE-BDDF1C028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9840-D8C3-489B-9616-A71A1D856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cid:ii_kk789hk3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3999" y="582903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 RIVER BASIN</a:t>
            </a:r>
          </a:p>
          <a:p>
            <a:pPr algn="ctr"/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AND STATUS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21" y="5652270"/>
            <a:ext cx="1447800" cy="1125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5647" y="1906341"/>
            <a:ext cx="668830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to:</a:t>
            </a:r>
          </a:p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Phoenix</a:t>
            </a:r>
          </a:p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Users Advisory Council</a:t>
            </a:r>
          </a:p>
          <a:p>
            <a:pPr algn="ctr" defTabSz="457200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4,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46" y="3715474"/>
            <a:ext cx="2719553" cy="2672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075" y="3715474"/>
            <a:ext cx="2360142" cy="2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08" y="127527"/>
            <a:ext cx="5447129" cy="6635714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4" name="Picture 2" descr="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32" y="127527"/>
            <a:ext cx="5447129" cy="6635714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13167" y="708613"/>
            <a:ext cx="4420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SYSTEM CONTENTS –  45% or 27.303 MAF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5286" y="152400"/>
            <a:ext cx="6594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1244" y="1163580"/>
            <a:ext cx="771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82761" y="53340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24692" y="286645"/>
            <a:ext cx="866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Fontenelle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27130" y="793342"/>
            <a:ext cx="106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Flaming Gorge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45307" y="193266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WYOMING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45307" y="1590675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40003" y="4516813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MEXICO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40783" y="4043511"/>
            <a:ext cx="1219200" cy="276999"/>
          </a:xfrm>
          <a:prstGeom prst="rect">
            <a:avLst/>
          </a:prstGeom>
          <a:solidFill>
            <a:srgbClr val="CFC1A5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ARIZONA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13582" y="5012438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31322" y="2633565"/>
            <a:ext cx="804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Mesa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08154" y="2176790"/>
            <a:ext cx="69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48%</a:t>
            </a:r>
          </a:p>
        </p:txBody>
      </p:sp>
      <p:sp>
        <p:nvSpPr>
          <p:cNvPr id="39" name="Flowchart: Manual Operation 38"/>
          <p:cNvSpPr/>
          <p:nvPr/>
        </p:nvSpPr>
        <p:spPr>
          <a:xfrm>
            <a:off x="8706237" y="2852316"/>
            <a:ext cx="349730" cy="393857"/>
          </a:xfrm>
          <a:prstGeom prst="flowChartManualOperati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35552" y="2655849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11871" y="3650647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72601" y="3968155"/>
            <a:ext cx="747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Navajo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58200" y="3200400"/>
            <a:ext cx="978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Morrow Point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094863" y="2085201"/>
            <a:ext cx="1243629" cy="553998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3,659 ft, WY 2021 Equalization Level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04042" y="2728021"/>
            <a:ext cx="9595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NEVADA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845762" y="76201"/>
            <a:ext cx="3556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 RIVER SYSTEM</a:t>
            </a:r>
          </a:p>
          <a:p>
            <a:pPr algn="ctr"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RESERVOIR STATUS</a:t>
            </a:r>
          </a:p>
        </p:txBody>
      </p:sp>
      <p:pic>
        <p:nvPicPr>
          <p:cNvPr id="94" name="Picture 25" descr="J:\ADWR Templates\Logo\ADWR-Logo_gi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44" y="5845085"/>
            <a:ext cx="1178457" cy="91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>
          <a:xfrm flipV="1">
            <a:off x="7112966" y="978157"/>
            <a:ext cx="1644411" cy="53915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</p:cNvCxnSpPr>
          <p:nvPr/>
        </p:nvCxnSpPr>
        <p:spPr>
          <a:xfrm flipV="1">
            <a:off x="8039100" y="2633565"/>
            <a:ext cx="1257300" cy="13625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928014" y="2743201"/>
            <a:ext cx="829362" cy="36710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001000" y="3589207"/>
            <a:ext cx="709290" cy="5020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520894" y="3559805"/>
            <a:ext cx="1110027" cy="39014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960470" y="2719618"/>
            <a:ext cx="163401" cy="74809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338491" y="2017813"/>
            <a:ext cx="268726" cy="67388"/>
          </a:xfrm>
          <a:prstGeom prst="line">
            <a:avLst/>
          </a:prstGeom>
          <a:ln w="254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94767" y="1089953"/>
            <a:ext cx="2392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2021</a:t>
            </a: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Updated as of February 1, 2021</a:t>
            </a:r>
          </a:p>
        </p:txBody>
      </p:sp>
      <p:sp>
        <p:nvSpPr>
          <p:cNvPr id="5" name="Trapezoid 4"/>
          <p:cNvSpPr/>
          <p:nvPr/>
        </p:nvSpPr>
        <p:spPr>
          <a:xfrm rot="10800000">
            <a:off x="9141317" y="2424333"/>
            <a:ext cx="778564" cy="706947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Trapezoid 85"/>
          <p:cNvSpPr/>
          <p:nvPr/>
        </p:nvSpPr>
        <p:spPr>
          <a:xfrm rot="10800000">
            <a:off x="9141317" y="2425247"/>
            <a:ext cx="778564" cy="317953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rapezoid 14"/>
          <p:cNvSpPr/>
          <p:nvPr/>
        </p:nvSpPr>
        <p:spPr>
          <a:xfrm rot="10800000">
            <a:off x="8682017" y="3886396"/>
            <a:ext cx="849398" cy="885086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Trapezoid 86"/>
          <p:cNvSpPr/>
          <p:nvPr/>
        </p:nvSpPr>
        <p:spPr>
          <a:xfrm rot="10800000">
            <a:off x="8681201" y="3886198"/>
            <a:ext cx="849398" cy="327862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Trapezoid 87"/>
          <p:cNvSpPr/>
          <p:nvPr/>
        </p:nvSpPr>
        <p:spPr>
          <a:xfrm rot="10800000">
            <a:off x="8691026" y="816077"/>
            <a:ext cx="624588" cy="575444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Trapezoid 89"/>
          <p:cNvSpPr/>
          <p:nvPr/>
        </p:nvSpPr>
        <p:spPr>
          <a:xfrm rot="10800000">
            <a:off x="8690479" y="805264"/>
            <a:ext cx="624588" cy="137761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Trapezoid 90"/>
          <p:cNvSpPr/>
          <p:nvPr/>
        </p:nvSpPr>
        <p:spPr>
          <a:xfrm rot="10800000">
            <a:off x="7750367" y="375447"/>
            <a:ext cx="389282" cy="380597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Trapezoid 98"/>
          <p:cNvSpPr/>
          <p:nvPr/>
        </p:nvSpPr>
        <p:spPr>
          <a:xfrm rot="10800000">
            <a:off x="4813003" y="1628291"/>
            <a:ext cx="1383254" cy="1502988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Trapezoid 99"/>
          <p:cNvSpPr/>
          <p:nvPr/>
        </p:nvSpPr>
        <p:spPr>
          <a:xfrm rot="10800000">
            <a:off x="4827982" y="1636813"/>
            <a:ext cx="1383254" cy="851554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074298" y="2590800"/>
            <a:ext cx="945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3,576.29 ft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4607218" y="2017813"/>
            <a:ext cx="1579677" cy="0"/>
          </a:xfrm>
          <a:prstGeom prst="line">
            <a:avLst/>
          </a:prstGeom>
          <a:ln w="254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800600" y="1642646"/>
            <a:ext cx="1414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Powell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894378" y="2013014"/>
            <a:ext cx="1317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9.625 MAF</a:t>
            </a:r>
          </a:p>
        </p:txBody>
      </p:sp>
      <p:sp>
        <p:nvSpPr>
          <p:cNvPr id="101" name="Trapezoid 100"/>
          <p:cNvSpPr/>
          <p:nvPr/>
        </p:nvSpPr>
        <p:spPr>
          <a:xfrm rot="10800000">
            <a:off x="2070113" y="3287846"/>
            <a:ext cx="1713706" cy="1853058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Trapezoid 101"/>
          <p:cNvSpPr/>
          <p:nvPr/>
        </p:nvSpPr>
        <p:spPr>
          <a:xfrm rot="10800000">
            <a:off x="2057400" y="3291044"/>
            <a:ext cx="1713706" cy="937047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263994" y="3276600"/>
            <a:ext cx="124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Mead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269341" y="3578036"/>
            <a:ext cx="1308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 10.524 MAF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483312" y="3821877"/>
            <a:ext cx="927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1,086.11 ft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2076053" y="4294673"/>
            <a:ext cx="1676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443542" y="4481314"/>
            <a:ext cx="9668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1,075 ft. Tier One Shortage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6925" y="6587718"/>
            <a:ext cx="3581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Source: United States Bureau of Reclamation</a:t>
            </a:r>
          </a:p>
        </p:txBody>
      </p:sp>
      <p:sp>
        <p:nvSpPr>
          <p:cNvPr id="63" name="Flowchart: Manual Operation 62"/>
          <p:cNvSpPr/>
          <p:nvPr/>
        </p:nvSpPr>
        <p:spPr>
          <a:xfrm>
            <a:off x="8686801" y="2850755"/>
            <a:ext cx="380151" cy="73062"/>
          </a:xfrm>
          <a:prstGeom prst="flowChartManualOperation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Trapezoid 59"/>
          <p:cNvSpPr/>
          <p:nvPr/>
        </p:nvSpPr>
        <p:spPr>
          <a:xfrm rot="10800000">
            <a:off x="7758969" y="380994"/>
            <a:ext cx="371963" cy="190990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781800" y="975360"/>
            <a:ext cx="15240" cy="2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endCxn id="91" idx="3"/>
          </p:cNvCxnSpPr>
          <p:nvPr/>
        </p:nvCxnSpPr>
        <p:spPr>
          <a:xfrm flipV="1">
            <a:off x="6797040" y="565744"/>
            <a:ext cx="1000902" cy="4096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3815C2-A508-4DD1-85A5-560EA51A5722}"/>
              </a:ext>
            </a:extLst>
          </p:cNvPr>
          <p:cNvGraphicFramePr>
            <a:graphicFrameLocks noGrp="1"/>
          </p:cNvGraphicFramePr>
          <p:nvPr/>
        </p:nvGraphicFramePr>
        <p:xfrm>
          <a:off x="7098875" y="4851503"/>
          <a:ext cx="3556000" cy="2009775"/>
        </p:xfrm>
        <a:graphic>
          <a:graphicData uri="http://schemas.openxmlformats.org/drawingml/2006/table">
            <a:tbl>
              <a:tblPr/>
              <a:tblGrid>
                <a:gridCol w="1487228">
                  <a:extLst>
                    <a:ext uri="{9D8B030D-6E8A-4147-A177-3AD203B41FA5}">
                      <a16:colId xmlns:a16="http://schemas.microsoft.com/office/drawing/2014/main" val="972149179"/>
                    </a:ext>
                  </a:extLst>
                </a:gridCol>
                <a:gridCol w="686413">
                  <a:extLst>
                    <a:ext uri="{9D8B030D-6E8A-4147-A177-3AD203B41FA5}">
                      <a16:colId xmlns:a16="http://schemas.microsoft.com/office/drawing/2014/main" val="4071431170"/>
                    </a:ext>
                  </a:extLst>
                </a:gridCol>
                <a:gridCol w="724547">
                  <a:extLst>
                    <a:ext uri="{9D8B030D-6E8A-4147-A177-3AD203B41FA5}">
                      <a16:colId xmlns:a16="http://schemas.microsoft.com/office/drawing/2014/main" val="2566902168"/>
                    </a:ext>
                  </a:extLst>
                </a:gridCol>
                <a:gridCol w="657812">
                  <a:extLst>
                    <a:ext uri="{9D8B030D-6E8A-4147-A177-3AD203B41FA5}">
                      <a16:colId xmlns:a16="http://schemas.microsoft.com/office/drawing/2014/main" val="2359279007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Reservoir Storage (MAF) - As of February 1, 2021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2389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Reservoir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Storage Last Year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1663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Lake Mead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10.524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12.274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149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Lake Powell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12.773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24.322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6419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Fontenelle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240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Flaming Gorge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203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Blue Mesa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58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Morrow Point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8275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Navajo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817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02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0692-F17F-44E1-A644-D6264E79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028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Snow Water Equivalent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Snowpack as of February 2, 2021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8C18F5-25C8-4134-B2FF-42A2AD36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16" y="1102823"/>
            <a:ext cx="8302568" cy="55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5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489E0-C99D-45C1-A679-FA1BE44E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056" y="137159"/>
            <a:ext cx="9132944" cy="1280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Lake Powell and Lake Mead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Operational Diagram and Current Conditions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86D8A-56C3-4382-9D60-68C289C8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457200">
              <a:defRPr/>
            </a:pPr>
            <a:fld id="{454BD3B7-1AFD-4195-98F4-43EA1256ABB1}" type="slidenum">
              <a:rPr lang="en-US" sz="1200">
                <a:solidFill>
                  <a:prstClr val="white"/>
                </a:solidFill>
                <a:latin typeface="Arial" panose="020B0604020202020204"/>
              </a:rPr>
              <a:pPr algn="l" defTabSz="457200">
                <a:defRPr/>
              </a:pPr>
              <a:t>4</a:t>
            </a:fld>
            <a:endParaRPr lang="en-US" sz="1200">
              <a:solidFill>
                <a:prstClr val="white"/>
              </a:solidFill>
              <a:latin typeface="Arial" panose="020B060402020202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35057" y="1548509"/>
            <a:ext cx="9255453" cy="4990405"/>
            <a:chOff x="-2455" y="1145924"/>
            <a:chExt cx="9255453" cy="49904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4276EC-01EE-4B7B-A467-FE4A5274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180" y="1145924"/>
              <a:ext cx="7688245" cy="4990405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564906-C446-4AD6-A15B-AB97E853DEC3}"/>
                </a:ext>
              </a:extLst>
            </p:cNvPr>
            <p:cNvGrpSpPr/>
            <p:nvPr/>
          </p:nvGrpSpPr>
          <p:grpSpPr>
            <a:xfrm>
              <a:off x="4390887" y="3501987"/>
              <a:ext cx="4839459" cy="230832"/>
              <a:chOff x="4572000" y="3272287"/>
              <a:chExt cx="4655055" cy="230832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532E2E4-EF42-4B8A-8855-D73B76428C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3475931"/>
                <a:ext cx="4572000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09AFF1-47FD-4A21-97AA-9E0D4449D689}"/>
                  </a:ext>
                </a:extLst>
              </p:cNvPr>
              <p:cNvSpPr txBox="1"/>
              <p:nvPr/>
            </p:nvSpPr>
            <p:spPr>
              <a:xfrm>
                <a:off x="7704889" y="3272287"/>
                <a:ext cx="152216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900" dirty="0">
                    <a:solidFill>
                      <a:srgbClr val="FF0000"/>
                    </a:solidFill>
                    <a:latin typeface="Arial" panose="020B0604020202020204"/>
                  </a:rPr>
                  <a:t>1,086.11’ as of 2/1/21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305EB4-7887-4309-B148-473A4A6D2CCA}"/>
                </a:ext>
              </a:extLst>
            </p:cNvPr>
            <p:cNvGrpSpPr/>
            <p:nvPr/>
          </p:nvGrpSpPr>
          <p:grpSpPr>
            <a:xfrm>
              <a:off x="4388691" y="3711801"/>
              <a:ext cx="4864307" cy="230832"/>
              <a:chOff x="4572000" y="3272287"/>
              <a:chExt cx="4678956" cy="23083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747DC8-3D77-46DE-8EF8-33432C239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3475931"/>
                <a:ext cx="4572000" cy="0"/>
              </a:xfrm>
              <a:prstGeom prst="line">
                <a:avLst/>
              </a:prstGeom>
              <a:ln w="15875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BF5C17-65C1-4A92-B4A4-B80ED72FD950}"/>
                  </a:ext>
                </a:extLst>
              </p:cNvPr>
              <p:cNvSpPr txBox="1"/>
              <p:nvPr/>
            </p:nvSpPr>
            <p:spPr>
              <a:xfrm>
                <a:off x="7728790" y="3272287"/>
                <a:ext cx="152216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900" dirty="0">
                    <a:solidFill>
                      <a:srgbClr val="0070C0"/>
                    </a:solidFill>
                    <a:latin typeface="Arial" panose="020B0604020202020204"/>
                  </a:rPr>
                  <a:t>1,069.75’ 12/31/21 (est.)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00DC65C-354D-4F49-9B67-E862675F52F1}"/>
                </a:ext>
              </a:extLst>
            </p:cNvPr>
            <p:cNvGrpSpPr/>
            <p:nvPr/>
          </p:nvGrpSpPr>
          <p:grpSpPr>
            <a:xfrm>
              <a:off x="-2455" y="3308460"/>
              <a:ext cx="4358003" cy="230832"/>
              <a:chOff x="4572000" y="3245099"/>
              <a:chExt cx="4572000" cy="23083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762BF20-CD95-4315-8970-0A4D8060C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3475931"/>
                <a:ext cx="4572000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9C04A7-53F0-49A5-89B5-21AFF16955FC}"/>
                  </a:ext>
                </a:extLst>
              </p:cNvPr>
              <p:cNvSpPr txBox="1"/>
              <p:nvPr/>
            </p:nvSpPr>
            <p:spPr>
              <a:xfrm>
                <a:off x="4582102" y="3245099"/>
                <a:ext cx="152216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900" dirty="0">
                    <a:solidFill>
                      <a:srgbClr val="FF0000"/>
                    </a:solidFill>
                    <a:latin typeface="Arial" panose="020B0604020202020204"/>
                  </a:rPr>
                  <a:t>3,576.29’ as of 2/1/21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AD4F052-A5E7-4629-95E9-22C58EBA39A9}"/>
                </a:ext>
              </a:extLst>
            </p:cNvPr>
            <p:cNvGrpSpPr/>
            <p:nvPr/>
          </p:nvGrpSpPr>
          <p:grpSpPr>
            <a:xfrm>
              <a:off x="8481" y="3624332"/>
              <a:ext cx="4347077" cy="230832"/>
              <a:chOff x="4572000" y="3245099"/>
              <a:chExt cx="4572000" cy="23083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5E7FD09-57E9-48B1-9086-620A2AB07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3475931"/>
                <a:ext cx="4572000" cy="0"/>
              </a:xfrm>
              <a:prstGeom prst="line">
                <a:avLst/>
              </a:prstGeom>
              <a:ln w="15875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C6CCF1-C076-4A97-BD01-49A39400833F}"/>
                  </a:ext>
                </a:extLst>
              </p:cNvPr>
              <p:cNvSpPr txBox="1"/>
              <p:nvPr/>
            </p:nvSpPr>
            <p:spPr>
              <a:xfrm>
                <a:off x="4589236" y="3245099"/>
                <a:ext cx="152216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900" dirty="0">
                    <a:solidFill>
                      <a:srgbClr val="0070C0"/>
                    </a:solidFill>
                    <a:latin typeface="Arial" panose="020B0604020202020204"/>
                  </a:rPr>
                  <a:t>3,563.97’ 9/30/21 (est.)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3344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E99E-BDCE-447D-BE84-3F5600FC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65" y="-264857"/>
            <a:ext cx="8595360" cy="12801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Colorado River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74307-EA39-48AB-8336-A97CAD87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9D6B678-6E7A-4722-B2DD-8529EBF314AE}" type="datetime4">
              <a:rPr lang="en-US">
                <a:solidFill>
                  <a:srgbClr val="073E87"/>
                </a:solidFill>
                <a:latin typeface="Candara"/>
              </a:rPr>
              <a:pPr defTabSz="457200"/>
              <a:t>February 3, 2021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96D29-3326-490B-A8C7-77BC6CD8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54BD3B7-1AFD-4195-98F4-43EA1256ABB1}" type="slidenum">
              <a:rPr lang="en-US">
                <a:solidFill>
                  <a:srgbClr val="073E87"/>
                </a:solidFill>
                <a:latin typeface="Candara"/>
              </a:rPr>
              <a:pPr defTabSz="457200"/>
              <a:t>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50EBE-292A-429E-A380-8241A484E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466" y="572480"/>
            <a:ext cx="864487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E99E-BDCE-447D-BE84-3F5600FC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65" y="-264857"/>
            <a:ext cx="8595360" cy="12801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Colorado River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74307-EA39-48AB-8336-A97CAD87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9D6B678-6E7A-4722-B2DD-8529EBF314AE}" type="datetime4">
              <a:rPr lang="en-US">
                <a:solidFill>
                  <a:srgbClr val="073E87"/>
                </a:solidFill>
                <a:latin typeface="Candara"/>
              </a:rPr>
              <a:pPr defTabSz="457200"/>
              <a:t>February 3, 2021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96D29-3326-490B-A8C7-77BC6CD8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54BD3B7-1AFD-4195-98F4-43EA1256ABB1}" type="slidenum">
              <a:rPr lang="en-US">
                <a:solidFill>
                  <a:srgbClr val="073E87"/>
                </a:solidFill>
                <a:latin typeface="Candara"/>
              </a:rPr>
              <a:pPr defTabSz="457200"/>
              <a:t>6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647609" y="-161807"/>
            <a:ext cx="9984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025" name="Picture 1" descr="image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65" y="680816"/>
            <a:ext cx="8595360" cy="61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06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39A57E-9766-40D2-938C-776C3978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69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CRSS 5 Year Probability Table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25F135-0585-4FC9-B308-A1A95F1CC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334"/>
            <a:ext cx="9144000" cy="50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2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39A57E-9766-40D2-938C-776C3978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69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CRSS 5 Year Probability Table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929F6C-BD1C-41DB-8F7D-A6316213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92460"/>
            <a:ext cx="9144000" cy="527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F9CA7-73C6-4303-A663-309F580A6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5148F-60C0-4251-859E-7AC92154FCBE}"/>
              </a:ext>
            </a:extLst>
          </p:cNvPr>
          <p:cNvSpPr txBox="1"/>
          <p:nvPr/>
        </p:nvSpPr>
        <p:spPr>
          <a:xfrm>
            <a:off x="3286470" y="303222"/>
            <a:ext cx="560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dirty="0">
                <a:solidFill>
                  <a:prstClr val="black"/>
                </a:solidFill>
                <a:latin typeface="Candara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3502F-0ED7-4BFC-AA56-50332DE0F3E3}"/>
              </a:ext>
            </a:extLst>
          </p:cNvPr>
          <p:cNvSpPr txBox="1"/>
          <p:nvPr/>
        </p:nvSpPr>
        <p:spPr>
          <a:xfrm>
            <a:off x="3286470" y="1186519"/>
            <a:ext cx="560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andara"/>
              </a:rPr>
              <a:t>Craig McGinnis</a:t>
            </a:r>
          </a:p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andara"/>
              </a:rPr>
              <a:t>cmcginnis@azwater.gov</a:t>
            </a:r>
          </a:p>
        </p:txBody>
      </p:sp>
    </p:spTree>
    <p:extLst>
      <p:ext uri="{BB962C8B-B14F-4D97-AF65-F5344CB8AC3E}">
        <p14:creationId xmlns:p14="http://schemas.microsoft.com/office/powerpoint/2010/main" val="1780290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Office PowerPoint</Application>
  <PresentationFormat>Widescreen</PresentationFormat>
  <Paragraphs>96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Snow Water Equivalent Snowpack as of February 2, 2021</vt:lpstr>
      <vt:lpstr>Lake Powell and Lake Mead Operational Diagram and Current Conditions</vt:lpstr>
      <vt:lpstr>Colorado River System</vt:lpstr>
      <vt:lpstr>Colorado River System</vt:lpstr>
      <vt:lpstr>CRSS 5 Year Probability Table</vt:lpstr>
      <vt:lpstr>CRSS 5 Year Probability Table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Kennedy Shepard</dc:creator>
  <cp:lastModifiedBy>Kennedy Shepard</cp:lastModifiedBy>
  <cp:revision>1</cp:revision>
  <dcterms:created xsi:type="dcterms:W3CDTF">2021-02-03T23:44:19Z</dcterms:created>
  <dcterms:modified xsi:type="dcterms:W3CDTF">2021-02-03T23:45:00Z</dcterms:modified>
</cp:coreProperties>
</file>