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8"/>
  </p:notesMasterIdLst>
  <p:handoutMasterIdLst>
    <p:handoutMasterId r:id="rId9"/>
  </p:handoutMasterIdLst>
  <p:sldIdLst>
    <p:sldId id="256" r:id="rId2"/>
    <p:sldId id="445" r:id="rId3"/>
    <p:sldId id="808" r:id="rId4"/>
    <p:sldId id="809" r:id="rId5"/>
    <p:sldId id="810" r:id="rId6"/>
    <p:sldId id="807" r:id="rId7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381684B-FD34-4356-96CB-112194D69E62}">
          <p14:sldIdLst>
            <p14:sldId id="256"/>
            <p14:sldId id="445"/>
            <p14:sldId id="808"/>
            <p14:sldId id="809"/>
            <p14:sldId id="810"/>
            <p14:sldId id="8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jlacey" initials="mjl" lastIdx="10" clrIdx="0"/>
  <p:cmAuthor id="1" name="mamoreno" initials="m" lastIdx="0" clrIdx="1"/>
  <p:cmAuthor id="2" name="Donna M. Calderon" initials="DMC" lastIdx="1" clrIdx="2">
    <p:extLst>
      <p:ext uri="{19B8F6BF-5375-455C-9EA6-DF929625EA0E}">
        <p15:presenceInfo xmlns:p15="http://schemas.microsoft.com/office/powerpoint/2012/main" userId="S::dmcalderon@azwater.gov::bff41436-3efa-48e3-a3c0-1c2deb830a75" providerId="AD"/>
      </p:ext>
    </p:extLst>
  </p:cmAuthor>
  <p:cmAuthor id="3" name="jrriggins15" initials="j" lastIdx="1" clrIdx="3">
    <p:extLst>
      <p:ext uri="{19B8F6BF-5375-455C-9EA6-DF929625EA0E}">
        <p15:presenceInfo xmlns:p15="http://schemas.microsoft.com/office/powerpoint/2012/main" userId="jrriggins15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0070C0"/>
    <a:srgbClr val="D60093"/>
    <a:srgbClr val="C76DB4"/>
    <a:srgbClr val="EBC8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24" autoAdjust="0"/>
    <p:restoredTop sz="82927" autoAdjust="0"/>
  </p:normalViewPr>
  <p:slideViewPr>
    <p:cSldViewPr>
      <p:cViewPr varScale="1">
        <p:scale>
          <a:sx n="92" d="100"/>
          <a:sy n="92" d="100"/>
        </p:scale>
        <p:origin x="246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9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616"/>
          </a:xfrm>
          <a:prstGeom prst="rect">
            <a:avLst/>
          </a:prstGeom>
        </p:spPr>
        <p:txBody>
          <a:bodyPr vert="horz" lIns="92783" tIns="46391" rIns="92783" bIns="46391" rtlCol="0"/>
          <a:lstStyle>
            <a:lvl1pPr algn="l">
              <a:defRPr sz="1200"/>
            </a:lvl1pPr>
          </a:lstStyle>
          <a:p>
            <a:r>
              <a:rPr lang="en-US" dirty="0"/>
              <a:t>DRAFT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4" y="1"/>
            <a:ext cx="3043343" cy="465616"/>
          </a:xfrm>
          <a:prstGeom prst="rect">
            <a:avLst/>
          </a:prstGeom>
        </p:spPr>
        <p:txBody>
          <a:bodyPr vert="horz" lIns="92783" tIns="46391" rIns="92783" bIns="46391" rtlCol="0"/>
          <a:lstStyle>
            <a:lvl1pPr algn="r">
              <a:defRPr sz="1200"/>
            </a:lvl1pPr>
          </a:lstStyle>
          <a:p>
            <a:fld id="{DBCB72D1-1276-4EC6-A25F-F2FD4A1687BD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885"/>
            <a:ext cx="3043343" cy="465616"/>
          </a:xfrm>
          <a:prstGeom prst="rect">
            <a:avLst/>
          </a:prstGeom>
        </p:spPr>
        <p:txBody>
          <a:bodyPr vert="horz" lIns="92783" tIns="46391" rIns="92783" bIns="4639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4" y="8841885"/>
            <a:ext cx="3043343" cy="465616"/>
          </a:xfrm>
          <a:prstGeom prst="rect">
            <a:avLst/>
          </a:prstGeom>
        </p:spPr>
        <p:txBody>
          <a:bodyPr vert="horz" lIns="92783" tIns="46391" rIns="92783" bIns="46391" rtlCol="0" anchor="b"/>
          <a:lstStyle>
            <a:lvl1pPr algn="r">
              <a:defRPr sz="1200"/>
            </a:lvl1pPr>
          </a:lstStyle>
          <a:p>
            <a:fld id="{FC700F25-1EA3-4B00-98CB-45FB36B4BB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4074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3311" tIns="46656" rIns="93311" bIns="46656" rtlCol="0"/>
          <a:lstStyle>
            <a:lvl1pPr algn="l">
              <a:defRPr sz="1200"/>
            </a:lvl1pPr>
          </a:lstStyle>
          <a:p>
            <a:r>
              <a:rPr lang="en-US" dirty="0"/>
              <a:t>DRAFT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5" y="1"/>
            <a:ext cx="3043343" cy="465455"/>
          </a:xfrm>
          <a:prstGeom prst="rect">
            <a:avLst/>
          </a:prstGeom>
        </p:spPr>
        <p:txBody>
          <a:bodyPr vert="horz" lIns="93311" tIns="46656" rIns="93311" bIns="46656" rtlCol="0"/>
          <a:lstStyle>
            <a:lvl1pPr algn="r">
              <a:defRPr sz="1200"/>
            </a:lvl1pPr>
          </a:lstStyle>
          <a:p>
            <a:fld id="{50FFD841-FAAC-41DE-ADBB-03A0F714A51C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1" tIns="46656" rIns="93311" bIns="4665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3311" tIns="46656" rIns="93311" bIns="466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1" tIns="46656" rIns="93311" bIns="4665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5" y="8842030"/>
            <a:ext cx="3043343" cy="465455"/>
          </a:xfrm>
          <a:prstGeom prst="rect">
            <a:avLst/>
          </a:prstGeom>
        </p:spPr>
        <p:txBody>
          <a:bodyPr vert="horz" lIns="93311" tIns="46656" rIns="93311" bIns="46656" rtlCol="0" anchor="b"/>
          <a:lstStyle>
            <a:lvl1pPr algn="r">
              <a:defRPr sz="1200"/>
            </a:lvl1pPr>
          </a:lstStyle>
          <a:p>
            <a:fld id="{F4741924-A788-457A-A1BA-6370384BBB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0750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dirty="0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741924-A788-457A-A1BA-6370384BBBA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5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dirty="0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741924-A788-457A-A1BA-6370384BBBA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256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741924-A788-457A-A1BA-6370384BBBA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358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741924-A788-457A-A1BA-6370384BBBA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78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741924-A788-457A-A1BA-6370384BBBA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044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dirty="0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741924-A788-457A-A1BA-6370384BBBA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752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33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BADD0-E046-45D9-AB02-4167194156C5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50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A044-E704-4478-A1C0-75875CACA8BA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46D1-BCB7-45E3-8D1B-977E1664DC92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2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34BA5-96F9-423B-BB68-519856828CFF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074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9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1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90" y="4074176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98CE0-E55B-4726-9814-5408DDC2FD9E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822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06E-19CE-4789-B1FE-A1CC3E03C3FF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1702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3" y="3429002"/>
            <a:ext cx="3820055" cy="26971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2"/>
            <a:ext cx="3822192" cy="26971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E4D89-2C7C-4920-B5E7-16F35D40AE68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12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D706-D4DF-45B9-8910-DA9D2C00AC1E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7C625-5E6F-48CD-BEE0-546C87F2A8ED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2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D3D4A-E415-4313-9470-F197BD6EB464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2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165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5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35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tx2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7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1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4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3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F83A-872D-4767-91AF-1CF64A075F8F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June 22,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6430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6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2"/>
                </a:solidFill>
              </a:defRPr>
            </a:lvl1pPr>
          </a:lstStyle>
          <a:p>
            <a:fld id="{D65D605F-3488-4053-8722-C104FB9CE63A}" type="datetime1">
              <a:rPr lang="en-US" smtClean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9" y="6250166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June 22,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9" y="6250165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2"/>
                </a:solidFill>
              </a:defRPr>
            </a:lvl1pPr>
          </a:lstStyle>
          <a:p>
            <a:fld id="{70FA0F69-B47E-4A4F-8F52-31C2F3FDCD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8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1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32197" indent="-20574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41747" indent="-17145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97280" indent="-17145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337310" indent="-171450" algn="l" defTabSz="685800" rtl="0" eaLnBrk="1" latinLnBrk="0" hangingPunct="1">
        <a:spcBef>
          <a:spcPts val="288"/>
        </a:spcBef>
        <a:buClr>
          <a:schemeClr val="accent1"/>
        </a:buClr>
        <a:buFont typeface="Symbol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577340" indent="-171450" algn="l" defTabSz="685800" rtl="0" eaLnBrk="1" latinLnBrk="0" hangingPunct="1">
        <a:spcBef>
          <a:spcPts val="288"/>
        </a:spcBef>
        <a:buClr>
          <a:schemeClr val="accent1"/>
        </a:buClr>
        <a:buFont typeface="Symbol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7pPr>
      <a:lvl8pPr marL="1817370" indent="-171450" algn="l" defTabSz="685800" rtl="0" eaLnBrk="1" latinLnBrk="0" hangingPunct="1">
        <a:spcBef>
          <a:spcPts val="288"/>
        </a:spcBef>
        <a:buClr>
          <a:schemeClr val="accent1"/>
        </a:buClr>
        <a:buFont typeface="Symbol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171450" algn="l" defTabSz="685800" rtl="0" eaLnBrk="1" latinLnBrk="0" hangingPunct="1">
        <a:spcBef>
          <a:spcPts val="288"/>
        </a:spcBef>
        <a:buClr>
          <a:schemeClr val="accent1"/>
        </a:buClr>
        <a:buFont typeface="Symbol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new.azwater.gov/gwaic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ew.azwater.gov/gwaicc/governors-water-augmentation-innovation-and-conservation-council-committee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ew.azwater.gov/sites/default/files/Draft%20Legal%20%26%20Regulatory%20Subcommittee%20of%20the%20Desalination%20Committee%20Regulatory%20Background%20%26%20Summary%20of%20Disc_0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jrriggins@azwater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ew.azwater.gov/adwr/contact-us" TargetMode="External"/><Relationship Id="rId5" Type="http://schemas.openxmlformats.org/officeDocument/2006/relationships/image" Target="../media/image2.png"/><Relationship Id="rId4" Type="http://schemas.openxmlformats.org/officeDocument/2006/relationships/hyperlink" Target="mailto:jnorris@azwater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632279"/>
            <a:ext cx="8534400" cy="4419600"/>
          </a:xfrm>
        </p:spPr>
        <p:txBody>
          <a:bodyPr>
            <a:normAutofit fontScale="90000"/>
          </a:bodyPr>
          <a:lstStyle/>
          <a:p>
            <a:br>
              <a:rPr lang="en-US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1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Arizona Department of Water Resources</a:t>
            </a:r>
            <a:br>
              <a:rPr lang="en-US" sz="31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1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Governor’s Water Augmentation, </a:t>
            </a:r>
            <a:r>
              <a:rPr lang="en-US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Innovation, and Conservation Council (Council) </a:t>
            </a:r>
            <a:br>
              <a:rPr lang="en-US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Updates</a:t>
            </a:r>
            <a:b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093178"/>
            <a:ext cx="7467600" cy="1227974"/>
          </a:xfrm>
          <a:noFill/>
          <a:ln>
            <a:noFill/>
          </a:ln>
        </p:spPr>
        <p:txBody>
          <a:bodyPr>
            <a:normAutofit lnSpcReduction="10000"/>
          </a:bodyPr>
          <a:lstStyle/>
          <a:p>
            <a:pPr algn="r"/>
            <a:r>
              <a:rPr lang="en-US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John Riggins</a:t>
            </a:r>
          </a:p>
          <a:p>
            <a:pPr algn="r"/>
            <a:r>
              <a:rPr lang="en-US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Statewide Planning Manager</a:t>
            </a:r>
          </a:p>
          <a:p>
            <a:pPr algn="r"/>
            <a:r>
              <a:rPr lang="en-US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Arizona Department of Water Resources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4338255"/>
            <a:ext cx="1848629" cy="14272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WAICC banner">
            <a:extLst>
              <a:ext uri="{FF2B5EF4-FFF2-40B4-BE49-F238E27FC236}">
                <a16:creationId xmlns:a16="http://schemas.microsoft.com/office/drawing/2014/main" id="{870C28EA-2E02-466A-ABC2-CF0DB2CAB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1676400"/>
            <a:ext cx="8961120" cy="28003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158591-E2A3-4C32-A014-23A1F4A9B7EB}"/>
              </a:ext>
            </a:extLst>
          </p:cNvPr>
          <p:cNvSpPr txBox="1"/>
          <p:nvPr/>
        </p:nvSpPr>
        <p:spPr>
          <a:xfrm>
            <a:off x="304800" y="5410200"/>
            <a:ext cx="89611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Link to Governor’s Water Council Webpage</a:t>
            </a:r>
            <a:r>
              <a:rPr lang="en-US" sz="2000" dirty="0">
                <a:hlinkClick r:id="rId4"/>
              </a:rPr>
              <a:t>:  https://new.azwater.gov/gwaicc</a:t>
            </a:r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7034E8-A875-442E-8A10-410E5D98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74DB-F953-4A7F-BE95-43912CEE6D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51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396767-945F-4C7A-A808-9F5A3B136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362200"/>
            <a:ext cx="8610600" cy="3763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/>
              <a:t>Council Updates</a:t>
            </a:r>
          </a:p>
          <a:p>
            <a:pPr lvl="1"/>
            <a:r>
              <a:rPr lang="en-US" sz="1800" dirty="0"/>
              <a:t>Last met March 19, 2021</a:t>
            </a:r>
          </a:p>
          <a:p>
            <a:pPr lvl="2"/>
            <a:r>
              <a:rPr lang="en-US" sz="1800" dirty="0"/>
              <a:t>Committee Updates</a:t>
            </a:r>
          </a:p>
          <a:p>
            <a:pPr lvl="3"/>
            <a:r>
              <a:rPr lang="en-US" sz="1800" dirty="0"/>
              <a:t>Post-2025 AMAs Progress Update, Issue Briefs and Next Steps</a:t>
            </a:r>
          </a:p>
          <a:p>
            <a:pPr lvl="2"/>
            <a:r>
              <a:rPr lang="en-US" sz="1800" dirty="0"/>
              <a:t>Council Annual Report Outline</a:t>
            </a:r>
          </a:p>
          <a:p>
            <a:pPr lvl="2"/>
            <a:r>
              <a:rPr lang="en-US" sz="1800" dirty="0"/>
              <a:t>Presentation on the 5</a:t>
            </a:r>
            <a:r>
              <a:rPr lang="en-US" sz="1800" baseline="30000" dirty="0"/>
              <a:t>th</a:t>
            </a:r>
            <a:r>
              <a:rPr lang="en-US" sz="1800" dirty="0"/>
              <a:t> Management Plans Update</a:t>
            </a:r>
          </a:p>
          <a:p>
            <a:pPr lvl="2"/>
            <a:endParaRPr lang="en-US" sz="1800" dirty="0"/>
          </a:p>
          <a:p>
            <a:pPr lvl="1"/>
            <a:r>
              <a:rPr lang="en-US" sz="1800" dirty="0"/>
              <a:t>Next Council Meeting is scheduled for </a:t>
            </a:r>
            <a:r>
              <a:rPr lang="en-US" sz="1800" b="1" dirty="0"/>
              <a:t>June 17, 2021, from 10am – 12pm</a:t>
            </a:r>
          </a:p>
          <a:p>
            <a:pPr lvl="2"/>
            <a:r>
              <a:rPr lang="en-US" sz="1800" dirty="0"/>
              <a:t>Council meeting webpage will have additional information &amp; agendas posted when available</a:t>
            </a:r>
          </a:p>
          <a:p>
            <a:pPr lvl="3"/>
            <a:r>
              <a:rPr lang="en-US" sz="1800" dirty="0"/>
              <a:t>See link to Council Meeting Webpage:</a:t>
            </a:r>
          </a:p>
          <a:p>
            <a:pPr lvl="4"/>
            <a:r>
              <a:rPr lang="en-US" sz="1650" dirty="0"/>
              <a:t>  </a:t>
            </a:r>
            <a:r>
              <a:rPr lang="en-US" sz="1650" dirty="0">
                <a:hlinkClick r:id="rId3"/>
              </a:rPr>
              <a:t>https://new.azwater.gov/gwaicc/governors-water-augmentation-innovation-and-conservation-council-committees</a:t>
            </a:r>
            <a:endParaRPr lang="en-US" sz="1650" dirty="0"/>
          </a:p>
          <a:p>
            <a:pPr lvl="2"/>
            <a:endParaRPr lang="en-US" sz="1800" dirty="0"/>
          </a:p>
          <a:p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226457" lvl="1" indent="0">
              <a:buNone/>
            </a:pPr>
            <a:endParaRPr lang="en-US" dirty="0"/>
          </a:p>
          <a:p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D6DDFE-250E-4ABC-9AAC-A6919C1AD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6687F5-ACDD-4B8C-97E0-616067C83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Council &amp; Committee </a:t>
            </a:r>
            <a:br>
              <a:rPr lang="en-US" dirty="0"/>
            </a:br>
            <a:r>
              <a:rPr lang="en-US" dirty="0"/>
              <a:t>Updates</a:t>
            </a:r>
          </a:p>
        </p:txBody>
      </p:sp>
    </p:spTree>
    <p:extLst>
      <p:ext uri="{BB962C8B-B14F-4D97-AF65-F5344CB8AC3E}">
        <p14:creationId xmlns:p14="http://schemas.microsoft.com/office/powerpoint/2010/main" val="2077213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635169-F7C9-4A19-9E80-1A522B0E1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05000"/>
            <a:ext cx="8610600" cy="4614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Committee Updates</a:t>
            </a:r>
          </a:p>
          <a:p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Post-2025 AMAs Committee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Committee co-chairs presented a final package of issue briefs to the Council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Council discussed the issues and charged the committee to move forward into the next phase of work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Committee will be meeting again on June 22, 2021</a:t>
            </a:r>
          </a:p>
          <a:p>
            <a:pPr marL="226457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Non-AMA Groundwater Committee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Last meeting of the Committee was December 10, 2020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December Meeting included: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Presentation by the Department’s Chief Counsel on Irrigation Non-Expansion Areas (INAs)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Presentation by Representative Cobb on introduced legislation for establishing Rural Groundwater Management Areas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Next Meeting is TBD</a:t>
            </a:r>
          </a:p>
          <a:p>
            <a:pPr lvl="1"/>
            <a:endParaRPr lang="en-US" b="1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42B2EA-122E-4F21-ACCC-625CC623D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8A8DF08-BCE7-4D6E-AEDF-3190294A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Council &amp; Committee </a:t>
            </a:r>
            <a:br>
              <a:rPr lang="en-US" dirty="0"/>
            </a:br>
            <a:r>
              <a:rPr lang="en-US" dirty="0"/>
              <a:t>Updates</a:t>
            </a:r>
          </a:p>
        </p:txBody>
      </p:sp>
    </p:spTree>
    <p:extLst>
      <p:ext uri="{BB962C8B-B14F-4D97-AF65-F5344CB8AC3E}">
        <p14:creationId xmlns:p14="http://schemas.microsoft.com/office/powerpoint/2010/main" val="552223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BBAE09-D0F2-4C39-AAF9-5EF10BE12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2057400"/>
            <a:ext cx="8763000" cy="46482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Long-Term Water Augmentation Committee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Last met on March 12, 2021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At the March Council meeting,  the Committee Chair presented a summary of studies of importation options for the Colorado River Basin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i="1" dirty="0"/>
              <a:t>Storage Sites Subcommittee </a:t>
            </a:r>
            <a:r>
              <a:rPr lang="en-US" dirty="0"/>
              <a:t>met on February 26, 2021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Discussed Potential Water Storage Sites on State Trust Land Report and Water Storage Site Guide for stakeholders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Next meeting is TBD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Desalination Committee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Henry Day of APS is the new Desalination Committee Chair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Last met on March 25, 2021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Reviewed the Draft Legal &amp; Regulatory Subcommittee Regulatory Background &amp; Summary of Discussion Report (</a:t>
            </a:r>
            <a:r>
              <a:rPr lang="en-US" i="1" dirty="0">
                <a:hlinkClick r:id="rId3"/>
              </a:rPr>
              <a:t>see link to Report</a:t>
            </a:r>
            <a:r>
              <a:rPr lang="en-US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Next meeting is TBD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9E826-61DF-4B1A-88C8-7577A59B2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0F69-B47E-4A4F-8F52-31C2F3FDCDF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FEAB322-8544-44DB-A5E9-1D1ED2149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/>
          <a:lstStyle/>
          <a:p>
            <a:r>
              <a:rPr lang="en-US" dirty="0"/>
              <a:t>Council &amp; Committee </a:t>
            </a:r>
            <a:br>
              <a:rPr lang="en-US" dirty="0"/>
            </a:br>
            <a:r>
              <a:rPr lang="en-US" dirty="0"/>
              <a:t>Updates</a:t>
            </a:r>
          </a:p>
        </p:txBody>
      </p:sp>
    </p:spTree>
    <p:extLst>
      <p:ext uri="{BB962C8B-B14F-4D97-AF65-F5344CB8AC3E}">
        <p14:creationId xmlns:p14="http://schemas.microsoft.com/office/powerpoint/2010/main" val="2309664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394" y="2007359"/>
            <a:ext cx="3810000" cy="4405490"/>
          </a:xfrm>
        </p:spPr>
        <p:txBody>
          <a:bodyPr>
            <a:normAutofit lnSpcReduction="10000"/>
          </a:bodyPr>
          <a:lstStyle/>
          <a:p>
            <a:pPr marL="51435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John Riggins</a:t>
            </a:r>
          </a:p>
          <a:p>
            <a:pPr marL="51435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Statewide Planning Manager</a:t>
            </a:r>
          </a:p>
          <a:p>
            <a:pPr marL="51435" indent="0">
              <a:buNone/>
            </a:pPr>
            <a:r>
              <a:rPr lang="en-US" sz="2400" dirty="0">
                <a:hlinkClick r:id="rId3"/>
              </a:rPr>
              <a:t>jrriggins@azwater.gov</a:t>
            </a:r>
            <a:endParaRPr lang="en-US" sz="2400" dirty="0"/>
          </a:p>
          <a:p>
            <a:pPr marL="51435" indent="0">
              <a:buNone/>
            </a:pPr>
            <a:r>
              <a:rPr lang="en-US" sz="2400" dirty="0"/>
              <a:t>Office Phone:  602-771-4782</a:t>
            </a:r>
          </a:p>
          <a:p>
            <a:pPr marL="51435" indent="0">
              <a:buNone/>
            </a:pPr>
            <a:endParaRPr lang="en-US" sz="900" dirty="0"/>
          </a:p>
          <a:p>
            <a:pPr marL="51435" indent="0">
              <a:buNone/>
            </a:pPr>
            <a:endParaRPr lang="en-US" sz="800" dirty="0"/>
          </a:p>
          <a:p>
            <a:pPr marL="51435" indent="0">
              <a:buNone/>
            </a:pPr>
            <a:endParaRPr lang="en-US" sz="800" dirty="0"/>
          </a:p>
          <a:p>
            <a:pPr marL="51435" indent="0">
              <a:buNone/>
            </a:pPr>
            <a:endParaRPr lang="en-US" sz="800" dirty="0"/>
          </a:p>
          <a:p>
            <a:pPr marL="51435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Jenna Norris</a:t>
            </a:r>
          </a:p>
          <a:p>
            <a:pPr marL="51435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Council Coordinator</a:t>
            </a:r>
          </a:p>
          <a:p>
            <a:pPr marL="51435" indent="0">
              <a:buNone/>
            </a:pPr>
            <a:r>
              <a:rPr lang="en-US" sz="2400" dirty="0">
                <a:solidFill>
                  <a:schemeClr val="tx1"/>
                </a:solidFill>
                <a:hlinkClick r:id="rId4"/>
              </a:rPr>
              <a:t>jnorris@azwater.gov</a:t>
            </a:r>
            <a:endParaRPr lang="en-US" sz="2400" dirty="0">
              <a:solidFill>
                <a:schemeClr val="tx1"/>
              </a:solidFill>
            </a:endParaRPr>
          </a:p>
          <a:p>
            <a:pPr marL="51435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Office Phone:  602-771-5262</a:t>
            </a:r>
          </a:p>
          <a:p>
            <a:pPr marL="51435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51435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51435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51435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51435" indent="0">
              <a:buNone/>
            </a:pP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77819"/>
            <a:ext cx="6978650" cy="628649"/>
          </a:xfrm>
        </p:spPr>
        <p:txBody>
          <a:bodyPr>
            <a:noAutofit/>
          </a:bodyPr>
          <a:lstStyle/>
          <a:p>
            <a:r>
              <a:rPr lang="en-US" sz="3200" b="1" dirty="0"/>
              <a:t>Thank you!</a:t>
            </a:r>
            <a:br>
              <a:rPr lang="en-US" sz="3200" b="1" dirty="0"/>
            </a:br>
            <a:endParaRPr lang="en-US" sz="3600" cap="non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2236A-FFEF-42FA-8A18-AFDB24D75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74DB-F953-4A7F-BE95-43912CEE6DE2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F1634A-C7D8-41AB-ADEF-FAA6173AFC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0" y="2630429"/>
            <a:ext cx="2101850" cy="1622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7472D20-1555-489F-A706-95743F81087E}"/>
              </a:ext>
            </a:extLst>
          </p:cNvPr>
          <p:cNvSpPr/>
          <p:nvPr/>
        </p:nvSpPr>
        <p:spPr>
          <a:xfrm>
            <a:off x="4370892" y="5595748"/>
            <a:ext cx="44807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Link to ADWR Contacts:  </a:t>
            </a:r>
            <a:r>
              <a:rPr lang="en-US" sz="1200" dirty="0">
                <a:hlinkClick r:id="rId6"/>
              </a:rPr>
              <a:t>https://new.azwater.gov/adwr/contact-us</a:t>
            </a:r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9D6EF4-37FA-400D-9145-7758AC6E2691}"/>
              </a:ext>
            </a:extLst>
          </p:cNvPr>
          <p:cNvSpPr txBox="1"/>
          <p:nvPr/>
        </p:nvSpPr>
        <p:spPr>
          <a:xfrm rot="10800000" flipV="1">
            <a:off x="4370892" y="4572000"/>
            <a:ext cx="44807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" indent="0">
              <a:buNone/>
            </a:pPr>
            <a:r>
              <a:rPr lang="en-US" dirty="0"/>
              <a:t>ADWR Website</a:t>
            </a:r>
            <a:r>
              <a:rPr lang="en-US" dirty="0">
                <a:solidFill>
                  <a:srgbClr val="0070C0"/>
                </a:solidFill>
              </a:rPr>
              <a:t>: https://new.azwater.gov/</a:t>
            </a:r>
          </a:p>
          <a:p>
            <a:pPr marL="51435" indent="0">
              <a:buNone/>
            </a:pPr>
            <a:r>
              <a:rPr lang="en-US" dirty="0"/>
              <a:t>ADWR Phone: 602-771-8500</a:t>
            </a:r>
          </a:p>
          <a:p>
            <a:pPr marL="51435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052E65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adwr template slides</Template>
  <TotalTime>20607</TotalTime>
  <Words>427</Words>
  <Application>Microsoft Office PowerPoint</Application>
  <PresentationFormat>On-screen Show (4:3)</PresentationFormat>
  <Paragraphs>84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Candara</vt:lpstr>
      <vt:lpstr>Symbol</vt:lpstr>
      <vt:lpstr>Waveform</vt:lpstr>
      <vt:lpstr>     Arizona Department of Water Resources   Governor’s Water Augmentation, Innovation, and Conservation Council (Council)  Updates    </vt:lpstr>
      <vt:lpstr>PowerPoint Presentation</vt:lpstr>
      <vt:lpstr>Council &amp; Committee  Updates</vt:lpstr>
      <vt:lpstr>Council &amp; Committee  Updates</vt:lpstr>
      <vt:lpstr>Council &amp; Committee  Updates</vt:lpstr>
      <vt:lpstr>Thank you!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Santa Cruz Active Management Area Assessment</dc:title>
  <dc:creator>mjlacey</dc:creator>
  <cp:lastModifiedBy>Kennedy Shepard</cp:lastModifiedBy>
  <cp:revision>1774</cp:revision>
  <cp:lastPrinted>2021-02-01T19:51:03Z</cp:lastPrinted>
  <dcterms:created xsi:type="dcterms:W3CDTF">2012-05-25T22:30:14Z</dcterms:created>
  <dcterms:modified xsi:type="dcterms:W3CDTF">2021-05-25T17:41:25Z</dcterms:modified>
</cp:coreProperties>
</file>