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333" r:id="rId5"/>
    <p:sldId id="311" r:id="rId6"/>
    <p:sldId id="312" r:id="rId7"/>
    <p:sldId id="337" r:id="rId8"/>
    <p:sldId id="260" r:id="rId9"/>
    <p:sldId id="336" r:id="rId10"/>
    <p:sldId id="340" r:id="rId11"/>
    <p:sldId id="342" r:id="rId12"/>
    <p:sldId id="338" r:id="rId13"/>
    <p:sldId id="365" r:id="rId14"/>
    <p:sldId id="343" r:id="rId15"/>
    <p:sldId id="3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Salcido" initials="JS" lastIdx="3" clrIdx="0">
    <p:extLst>
      <p:ext uri="{19B8F6BF-5375-455C-9EA6-DF929625EA0E}">
        <p15:presenceInfo xmlns:p15="http://schemas.microsoft.com/office/powerpoint/2012/main" userId="45b5d399bf71a5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FF99"/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C37B-713E-40EC-9C3C-CC314CC95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96DCB-78E2-4490-BE2F-C26FBC0ED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A3858-1ABE-40BC-96C1-5039D2BB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2CF6A-ECBC-462E-A123-35DA33AB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5679-4E1B-4986-A18D-7754667A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89E8-3639-4C59-BEA0-73D109F5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02103-7DA4-4C83-BD92-990462908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614E0-C1F1-453C-9895-FCF5036A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D8261-CF62-48A5-B8FA-F9476E75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E0C8E-78E5-4E5A-9D1E-2A7CC9D9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5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872FB-EA25-474C-97AF-2B2C9FA7A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DA1C1-CF45-429A-A9FC-BBF781A4F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3342E-B78F-40D4-AD77-D575327C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04940-C306-4A4C-97F4-203F5DE3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1FB4-C6BF-4F38-A034-50AA2C3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E54D3A-FF61-47A8-B1C8-16EF574A1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5C1254-A6BA-412E-A660-D0501D66E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CBC022-FEF9-48AF-BA34-6E96B9046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5B786-A8FD-4DB3-8946-C733157BB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993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86E579-19E2-4BE1-9D0C-BCA9C438C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EC719-0402-4127-B007-57224528E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65522-D187-4B78-B55E-8EF90B5B1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3E286-64E9-41D6-B38A-2E98F0C63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5463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3C2340-C7D0-4566-97DE-251A94F60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59F503-5E0F-4DF0-A5B5-16059C9B7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6DC176-9826-4D88-AE83-5B2E06901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CFE03-DB7F-460F-9E24-DDEEEB7AB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81452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A8CDB-ACA4-44EF-9033-F9A98CEEA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03A3C-8D75-45B9-8C09-9C076437C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B92E-B46F-4DF2-8FA5-8147D6B19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0779-D167-4168-9B2D-4AA60C618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9628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2B3C26-6635-4B0C-9E52-317B50226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D4EF92-4371-4093-8645-F9BD50F61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9BB4A0-3C06-4FEF-BD11-1EDBAC3C5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82089-521F-4A7D-A690-214B162BF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7328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5AAF15-76C5-4436-8A8A-35F1D1C11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60E115-AB0E-415C-8E40-74DDD8F52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DF6B0D-3575-4507-97AF-F4A4D0F40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65D66-4C97-4BA4-9614-4EE9E6F80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643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4EDF18-FF20-4778-B86B-5EBA4B936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30AE7A-E8F9-4126-A2CA-73E3A10C8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B66A6B-BF74-427D-85AF-BBB6D1E7B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B10F7-AAC9-4CA9-91F2-5D3EF85AD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4822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B9669-B44B-4A39-BA5F-626A791CB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E55C5-B69F-4E3F-834D-7D1A09767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D473D-ACD5-43BE-914A-C0B4C3CDD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22775-67DC-47CC-A47A-5FE0FD481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7083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4C7F-9EE4-41B3-B930-944D1975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8709-84E9-487E-B41D-878A32816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15F5-D9F8-4419-8E09-3979A4A7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2CDD-8188-4B6E-902B-189E5079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1628D-D841-48F3-8AF7-D226B85F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73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49854-08F5-4E27-9016-CE367B24D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EE632-48FD-464E-A92F-2EFFBFE0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C92C2-A8D4-4AF3-9EA3-4D61EB0F4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4EA19-3C57-4E65-BDF5-47920D861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6144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0D9B96-E710-4BDB-B280-B94B95B9E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B2553E-9461-4436-B41A-2837D001E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FC51F0-B17F-4D76-A952-68A43D557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561C-79CD-499C-8C48-D6A8D7949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8639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091049-91D8-4D93-9259-A8C21AC09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7B226E-15AE-4F01-A775-7D4304A4B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7CEB70-A8C5-4644-97F1-C28791201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D13F-439F-4393-A0D8-D2A7D9E93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062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DB272B-6811-4FDB-B3D7-916403624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1C58F5-319C-4D1B-B35B-BE97C91BF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EBA369-234D-493F-87E6-B3DE1710C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40663-C2FF-450E-91F3-E45E214C5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3246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64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94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62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83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4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578A-8EFF-4F28-B6F7-801E5E2B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AA27F-7AF9-401E-9AAE-99D4CB9D7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5798-7F5F-457F-8695-E23C7E8B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5939F-C069-4C06-8E9D-3BAEE623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3E401-E728-408E-99E4-E36656D8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34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81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27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80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4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870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42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98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0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65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7910-F1F6-4923-BEA1-5C4C3AD4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8D93-86D6-4EAF-91F8-7F09F1144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76BB1-48A8-47AD-AD0A-78B72E25A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B97FC-A474-4AF6-B682-9B6B737F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CE5D3-C83A-4544-8F19-793F45C4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42C44-3697-49DE-86DB-5B745F8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AE0D-20DC-4081-BCA9-7978A2DC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1811C-DB14-4F8C-8583-FE8E4D368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C129E-AA35-492B-822D-19FD0369D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0D914-62AC-4AB9-B69B-DDC442F05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967DD-A4D2-47F1-B42F-CD7542432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4B062-DF10-47EF-88EE-649B15FC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F8885C-1C39-492D-99F9-2A3721E4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0C6C6-59C1-4503-8A42-0BD87FFE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33A5-19DA-4E24-8C39-A748DA54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93A86-7DC6-4E4E-9AED-6D7B63D0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B3F77-3E2F-4130-9DDE-A7624BA5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C9C1E-6AEE-49BE-849B-80BF91C2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2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49082-D7EA-4BE1-B466-3A0240A7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9A617-0843-4D44-B0CB-4E928E01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37F2F-2E55-4E97-A3CA-61A0AFEF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8093-8A05-493A-BF55-8536A09D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880F1-41D2-4F28-A95F-4108CB56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68EF6-6275-495D-9561-929835CE0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85677-397C-46F3-AC41-67EE074A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BEEA0-4E5C-43CF-90A6-75D94578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4CACB-15D6-4392-89D3-0E29CCC5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4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92A3-C16A-4EBB-9933-32B1249C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BF8EF-AEE1-4E47-8E11-EA109A947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182F6-1576-47CB-A334-8739031A2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581-8DE4-4A63-912A-53B26B0C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CAE5-A96F-4F3F-8FAB-2D88D6D6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DFF25-A349-440E-A2CA-45CB90ED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200E2-EC48-46AC-B18B-FFE843DE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D05E3-461A-416A-B3BC-F546E2B10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7CAC-0205-4EE3-9AB6-0E5E8D9AE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1908-2ED0-4112-A77A-9A1161D07C6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04DF3-152A-43AA-8473-57C978E23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A0D93-423E-416C-AC97-FF31A1D21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AE69-457E-451A-97F0-E17AC6D4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5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164AD2-D0B6-42DC-982D-6B63AB4A3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3A29B4-C926-467B-A466-39BA9F031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35BE4B-0744-4F4C-B134-5D09C275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DD5165-FC82-47E3-BF4A-222C25CD09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9E4DBC-3BCA-468A-87D4-A31AB00B46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FAE850C-89E6-4067-B2DF-29403DB52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0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alkboard-blackboard-learning-152414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stract-aqua-background-blue-164724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nreclogocolor">
            <a:extLst>
              <a:ext uri="{FF2B5EF4-FFF2-40B4-BE49-F238E27FC236}">
                <a16:creationId xmlns:a16="http://schemas.microsoft.com/office/drawing/2014/main" id="{D409926E-4CB4-412B-AA6B-C670DD43F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243" y="908685"/>
            <a:ext cx="7727418" cy="355767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7BB402-3963-484F-AA76-306D79E2881E}"/>
              </a:ext>
            </a:extLst>
          </p:cNvPr>
          <p:cNvSpPr txBox="1"/>
          <p:nvPr/>
        </p:nvSpPr>
        <p:spPr>
          <a:xfrm>
            <a:off x="2617470" y="5074920"/>
            <a:ext cx="692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8000"/>
                </a:solidFill>
                <a:latin typeface="Harlow Solid Italic" panose="04030604020F02020D02" pitchFamily="82" charset="0"/>
              </a:rPr>
              <a:t>Farm Filled Ag-Ventures</a:t>
            </a:r>
          </a:p>
        </p:txBody>
      </p:sp>
    </p:spTree>
    <p:extLst>
      <p:ext uri="{BB962C8B-B14F-4D97-AF65-F5344CB8AC3E}">
        <p14:creationId xmlns:p14="http://schemas.microsoft.com/office/powerpoint/2010/main" val="345144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989D46C-E79D-4C1D-9C4A-194E8943EA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33" y="569334"/>
            <a:ext cx="3839850" cy="2159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7F1D5-C2F9-4356-A15A-07B3537CE0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446" y="1966314"/>
            <a:ext cx="4267200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B90AB-441A-4E76-A46F-4F61DF0377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588" y="3892092"/>
            <a:ext cx="4896161" cy="2754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E8C8B9-044C-430A-8CA8-93C5C75BD106}"/>
              </a:ext>
            </a:extLst>
          </p:cNvPr>
          <p:cNvSpPr txBox="1"/>
          <p:nvPr/>
        </p:nvSpPr>
        <p:spPr>
          <a:xfrm>
            <a:off x="4579430" y="460573"/>
            <a:ext cx="5463540" cy="118871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Rolling Rivers </a:t>
            </a:r>
          </a:p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Mobile Trailers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8C038-0878-40C0-8554-23FD662C12A3}"/>
              </a:ext>
            </a:extLst>
          </p:cNvPr>
          <p:cNvSpPr txBox="1"/>
          <p:nvPr/>
        </p:nvSpPr>
        <p:spPr>
          <a:xfrm>
            <a:off x="8750179" y="2212357"/>
            <a:ext cx="2811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Water Out West</a:t>
            </a:r>
          </a:p>
          <a:p>
            <a:pPr algn="ctr"/>
            <a:r>
              <a:rPr lang="en-US" sz="2800" dirty="0"/>
              <a:t>(WOW)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93DB39-E409-47E3-9039-307F5E466E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6" y="4246422"/>
            <a:ext cx="3839850" cy="240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2FB212-9A9B-43E3-9D36-AA6DDC2490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551" y="20487"/>
            <a:ext cx="1735198" cy="10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965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85283A9C-2178-40F0-82B7-1DFB065E1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914399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Other expenses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60EB447B-32D5-430A-B13A-41FADDD35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057399"/>
            <a:ext cx="85344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b="1" dirty="0"/>
              <a:t>Resource materials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b="1" dirty="0"/>
              <a:t>Classroom supplies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b="1" dirty="0"/>
              <a:t>Office supplies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b="1" dirty="0"/>
              <a:t>Classroom lease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b="1" dirty="0"/>
              <a:t>Internet </a:t>
            </a:r>
            <a:r>
              <a:rPr lang="en-US" altLang="en-US" b="1" dirty="0" err="1"/>
              <a:t>WiFi</a:t>
            </a:r>
            <a:endParaRPr lang="en-US" altLang="en-US" b="1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b="1" dirty="0"/>
              <a:t>Accountant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en-US" altLang="en-US" b="1" dirty="0">
              <a:solidFill>
                <a:srgbClr val="6699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F6AA9-33EE-4E69-BCAF-C3676D4BFA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258" y="28544"/>
            <a:ext cx="2482942" cy="14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9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62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B26D7C-9B7B-485E-9F46-E34FC43D275B}"/>
              </a:ext>
            </a:extLst>
          </p:cNvPr>
          <p:cNvSpPr txBox="1"/>
          <p:nvPr/>
        </p:nvSpPr>
        <p:spPr>
          <a:xfrm>
            <a:off x="2274569" y="480060"/>
            <a:ext cx="735901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2021-2022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Restart In classroom visits/field trips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Continue On-line videos presentations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material kits for classroom follow-up/support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4099A-DA41-4E71-AC1A-987DCD8A6F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130" y="4732019"/>
            <a:ext cx="1485950" cy="885855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20976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D92A96-E686-4395-863E-B05B1FFED7F9}"/>
              </a:ext>
            </a:extLst>
          </p:cNvPr>
          <p:cNvSpPr txBox="1"/>
          <p:nvPr/>
        </p:nvSpPr>
        <p:spPr>
          <a:xfrm>
            <a:off x="1490073" y="1960275"/>
            <a:ext cx="92118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Thank you</a:t>
            </a:r>
          </a:p>
          <a:p>
            <a:pPr algn="ctr"/>
            <a:endParaRPr lang="en-US" sz="4400" dirty="0"/>
          </a:p>
          <a:p>
            <a:pPr algn="ctr"/>
            <a:r>
              <a:rPr lang="en-US" sz="3200" dirty="0"/>
              <a:t>Arizona Department of Water Resources </a:t>
            </a:r>
          </a:p>
          <a:p>
            <a:pPr algn="ctr"/>
            <a:endParaRPr lang="en-US" sz="2800" dirty="0"/>
          </a:p>
          <a:p>
            <a:pPr algn="ctr"/>
            <a:r>
              <a:rPr lang="en-US" sz="2400" dirty="0"/>
              <a:t>for your continued generous support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of the</a:t>
            </a:r>
          </a:p>
          <a:p>
            <a:pPr algn="ctr"/>
            <a:endParaRPr lang="en-US" dirty="0"/>
          </a:p>
          <a:p>
            <a:pPr algn="ctr"/>
            <a:r>
              <a:rPr lang="en-US" sz="2800" dirty="0"/>
              <a:t>Natural Resource Education Center</a:t>
            </a:r>
          </a:p>
          <a:p>
            <a:pPr algn="ctr"/>
            <a:endParaRPr lang="en-US" sz="2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C121D-4EB2-479E-9FBD-8015D77E7E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830" y="188565"/>
            <a:ext cx="2971900" cy="17717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>
            <a:extLst>
              <a:ext uri="{FF2B5EF4-FFF2-40B4-BE49-F238E27FC236}">
                <a16:creationId xmlns:a16="http://schemas.microsoft.com/office/drawing/2014/main" id="{544CDB8D-5291-490B-A81A-99EDF90C5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6691"/>
            <a:ext cx="10515600" cy="111012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b="1" dirty="0"/>
              <a:t>Natural Resource Education Center </a:t>
            </a:r>
          </a:p>
          <a:p>
            <a:pPr marL="0" indent="0" algn="ctr" eaLnBrk="1" hangingPunct="1">
              <a:buNone/>
            </a:pPr>
            <a:r>
              <a:rPr lang="en-US" altLang="en-US" sz="2400" b="1" dirty="0"/>
              <a:t>at Central Arizona College</a:t>
            </a:r>
          </a:p>
          <a:p>
            <a:pPr marL="0" indent="0" algn="ctr" eaLnBrk="1" hangingPunct="1">
              <a:buNone/>
            </a:pPr>
            <a:r>
              <a:rPr lang="en-US" altLang="en-US" sz="2400" b="1" dirty="0"/>
              <a:t>Signal Peak Campus</a:t>
            </a:r>
          </a:p>
          <a:p>
            <a:pPr marL="0" indent="0" algn="ctr" eaLnBrk="1" hangingPunct="1">
              <a:buNone/>
            </a:pPr>
            <a:endParaRPr lang="en-US" altLang="en-US" b="1" dirty="0">
              <a:solidFill>
                <a:srgbClr val="6699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CD8E9-EBF6-4288-8FAC-9D0119A28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993" y="1578322"/>
            <a:ext cx="3297288" cy="234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D2C601-6B41-4743-8790-5137748186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09" y="1578323"/>
            <a:ext cx="3223260" cy="239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00F408-F8B6-4D10-B521-D5DAD449AD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380" y="4108594"/>
            <a:ext cx="3543300" cy="2417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F68E67-3DD0-45B7-9B94-23680F5F5C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09" y="4061460"/>
            <a:ext cx="3223259" cy="246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76081D-1DE7-426F-9496-B4650932B7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864" y="4108594"/>
            <a:ext cx="3320417" cy="2402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48118-CD11-44DC-811C-E862789B52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380" y="1578322"/>
            <a:ext cx="3543300" cy="239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C16026-5783-4FD2-9B25-318D6A8A9A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710" y="0"/>
            <a:ext cx="2114651" cy="12606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149CFB94-9AA3-41E8-8090-D2E013939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669" y="1508760"/>
            <a:ext cx="5903854" cy="448635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AE0006-2959-446C-AD48-C34711F6441E}"/>
              </a:ext>
            </a:extLst>
          </p:cNvPr>
          <p:cNvSpPr txBox="1"/>
          <p:nvPr/>
        </p:nvSpPr>
        <p:spPr>
          <a:xfrm>
            <a:off x="525780" y="1508760"/>
            <a:ext cx="369189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Jennifer Salcido</a:t>
            </a:r>
          </a:p>
          <a:p>
            <a:pPr algn="ctr"/>
            <a:r>
              <a:rPr lang="en-US" sz="2800" i="1" dirty="0">
                <a:latin typeface="Copperplate Gothic Bold" panose="020E0705020206020404" pitchFamily="34" charset="0"/>
              </a:rPr>
              <a:t>Director</a:t>
            </a:r>
          </a:p>
          <a:p>
            <a:pPr algn="ctr"/>
            <a:endParaRPr lang="en-US" dirty="0">
              <a:latin typeface="Copperplate Gothic Bold" panose="020E0705020206020404" pitchFamily="34" charset="0"/>
            </a:endParaRPr>
          </a:p>
          <a:p>
            <a:pPr algn="ctr"/>
            <a:endParaRPr lang="en-US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2400" dirty="0">
                <a:latin typeface="Copperplate Gothic Bold" panose="020E0705020206020404" pitchFamily="34" charset="0"/>
              </a:rPr>
              <a:t>Teaching Team:</a:t>
            </a:r>
          </a:p>
          <a:p>
            <a:pPr algn="ctr"/>
            <a:endParaRPr lang="en-US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2400" dirty="0">
                <a:latin typeface="Copperplate Gothic Bold" panose="020E0705020206020404" pitchFamily="34" charset="0"/>
              </a:rPr>
              <a:t>Jan Zapata</a:t>
            </a:r>
          </a:p>
          <a:p>
            <a:pPr algn="ctr"/>
            <a:r>
              <a:rPr lang="en-US" sz="2400" dirty="0">
                <a:latin typeface="Copperplate Gothic Bold" panose="020E0705020206020404" pitchFamily="34" charset="0"/>
              </a:rPr>
              <a:t>Loralee </a:t>
            </a:r>
            <a:r>
              <a:rPr lang="en-US" sz="2400" dirty="0" err="1">
                <a:latin typeface="Copperplate Gothic Bold" panose="020E0705020206020404" pitchFamily="34" charset="0"/>
              </a:rPr>
              <a:t>Wuertz</a:t>
            </a:r>
            <a:endParaRPr lang="en-US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2400" dirty="0">
                <a:latin typeface="Copperplate Gothic Bold" panose="020E0705020206020404" pitchFamily="34" charset="0"/>
              </a:rPr>
              <a:t>Carolyn Harbison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3B813-CAD8-43D9-BDB3-011811AF2D23}"/>
              </a:ext>
            </a:extLst>
          </p:cNvPr>
          <p:cNvSpPr txBox="1"/>
          <p:nvPr/>
        </p:nvSpPr>
        <p:spPr>
          <a:xfrm>
            <a:off x="1371600" y="400050"/>
            <a:ext cx="219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lgerian" panose="04020705040A02060702" pitchFamily="82" charset="0"/>
              </a:rPr>
              <a:t>NREC Staff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48A82-8671-4EAD-86B9-EA53480517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539" y="148590"/>
            <a:ext cx="2022241" cy="120556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>
            <a:extLst>
              <a:ext uri="{FF2B5EF4-FFF2-40B4-BE49-F238E27FC236}">
                <a16:creationId xmlns:a16="http://schemas.microsoft.com/office/drawing/2014/main" id="{66A56833-5EBC-4DF5-AE14-E65409EC94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457201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9900"/>
                </a:solidFill>
              </a:rPr>
              <a:t>Natural Resource Education Center Programs</a:t>
            </a:r>
          </a:p>
        </p:txBody>
      </p:sp>
      <p:sp>
        <p:nvSpPr>
          <p:cNvPr id="118793" name="Rectangle 9">
            <a:extLst>
              <a:ext uri="{FF2B5EF4-FFF2-40B4-BE49-F238E27FC236}">
                <a16:creationId xmlns:a16="http://schemas.microsoft.com/office/drawing/2014/main" id="{D1673297-B5D9-481F-97A8-896778745B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2118173"/>
            <a:ext cx="6400800" cy="1752600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On-line presentations</a:t>
            </a:r>
          </a:p>
          <a:p>
            <a:pPr eaLnBrk="1" hangingPunct="1"/>
            <a:endParaRPr lang="en-US" altLang="en-US" sz="3600" b="1" dirty="0">
              <a:solidFill>
                <a:srgbClr val="669900"/>
              </a:solidFill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Classroom Visits</a:t>
            </a:r>
          </a:p>
          <a:p>
            <a:pPr eaLnBrk="1" hangingPunct="1"/>
            <a:endParaRPr lang="en-US" altLang="en-US" sz="3600" b="1" dirty="0">
              <a:solidFill>
                <a:srgbClr val="669900"/>
              </a:solidFill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Field Trips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444C0-3235-4AEE-944D-C5B469AD21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233" y="4236535"/>
            <a:ext cx="3373368" cy="2530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D53C2-CF99-482B-B073-3F5D58090E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19" y="1927226"/>
            <a:ext cx="2511762" cy="4460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D97269-AB57-4CE3-81B6-BC30CCA0FF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588" y="1474811"/>
            <a:ext cx="3150472" cy="236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E71AC-615E-4798-A3EA-E75DE3B6A9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143" y="91439"/>
            <a:ext cx="1952917" cy="116423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B8FF9ACB-D6D5-456B-BDE2-A8D9BA444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br>
              <a:rPr lang="en-US" altLang="en-US" b="1" dirty="0">
                <a:solidFill>
                  <a:srgbClr val="009900"/>
                </a:solidFill>
              </a:rPr>
            </a:br>
            <a:r>
              <a:rPr lang="en-US" altLang="en-US" b="1" dirty="0">
                <a:solidFill>
                  <a:srgbClr val="009900"/>
                </a:solidFill>
              </a:rPr>
              <a:t>NREC PROGRAMS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38074368-712A-41E6-9403-7831D8ED6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487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 dirty="0">
                <a:solidFill>
                  <a:srgbClr val="669900"/>
                </a:solidFill>
              </a:rPr>
              <a:t>6 “Farm Filled Ag-Ventures” programs are offered each year:</a:t>
            </a:r>
          </a:p>
          <a:p>
            <a:pPr lvl="1" eaLnBrk="1" hangingPunct="1"/>
            <a:endParaRPr lang="en-US" altLang="en-US" b="1" dirty="0">
              <a:solidFill>
                <a:srgbClr val="92D050"/>
              </a:solidFill>
            </a:endParaRPr>
          </a:p>
          <a:p>
            <a:pPr lvl="1" eaLnBrk="1" hangingPunct="1"/>
            <a:r>
              <a:rPr lang="en-US" altLang="en-US" b="1" dirty="0">
                <a:solidFill>
                  <a:srgbClr val="92D050"/>
                </a:solidFill>
              </a:rPr>
              <a:t>Veggie Ventures </a:t>
            </a:r>
          </a:p>
          <a:p>
            <a:pPr lvl="1" eaLnBrk="1" hangingPunct="1"/>
            <a:r>
              <a:rPr lang="en-US" altLang="en-US" b="1" dirty="0">
                <a:solidFill>
                  <a:srgbClr val="0070C0"/>
                </a:solidFill>
              </a:rPr>
              <a:t>Water out West (WOW)</a:t>
            </a:r>
          </a:p>
          <a:p>
            <a:pPr lvl="1" eaLnBrk="1" hangingPunct="1"/>
            <a:r>
              <a:rPr lang="en-US" altLang="en-US" b="1" dirty="0">
                <a:solidFill>
                  <a:srgbClr val="FFC000"/>
                </a:solidFill>
              </a:rPr>
              <a:t>Ag-Ventures Corn Festival</a:t>
            </a:r>
          </a:p>
          <a:p>
            <a:pPr lvl="1" eaLnBrk="1" hangingPunct="1"/>
            <a:r>
              <a:rPr lang="en-US" altLang="en-US" b="1" dirty="0"/>
              <a:t>From Alfalfa to Ice Cream</a:t>
            </a:r>
          </a:p>
          <a:p>
            <a:pPr lvl="1" eaLnBrk="1" hangingPunct="1"/>
            <a:r>
              <a:rPr lang="en-US" altLang="en-US" b="1" dirty="0">
                <a:solidFill>
                  <a:srgbClr val="FF0000"/>
                </a:solidFill>
              </a:rPr>
              <a:t>The Five C’s of Arizona</a:t>
            </a:r>
          </a:p>
          <a:p>
            <a:pPr lvl="1" eaLnBrk="1" hangingPunct="1"/>
            <a:r>
              <a:rPr lang="en-US" altLang="en-US" b="1" dirty="0">
                <a:solidFill>
                  <a:srgbClr val="00B0F0"/>
                </a:solidFill>
              </a:rPr>
              <a:t>Let’s get </a:t>
            </a:r>
            <a:r>
              <a:rPr lang="en-US" altLang="en-US" b="1" dirty="0" err="1">
                <a:solidFill>
                  <a:srgbClr val="00B0F0"/>
                </a:solidFill>
              </a:rPr>
              <a:t>crackin</a:t>
            </a:r>
            <a:r>
              <a:rPr lang="en-US" altLang="en-US" b="1" dirty="0">
                <a:solidFill>
                  <a:srgbClr val="00B0F0"/>
                </a:solidFill>
              </a:rPr>
              <a:t>’ egg program</a:t>
            </a:r>
          </a:p>
          <a:p>
            <a:pPr lvl="1" eaLnBrk="1" hangingPunct="1">
              <a:buFontTx/>
              <a:buNone/>
            </a:pPr>
            <a:endParaRPr lang="en-US" altLang="en-US" b="1" dirty="0">
              <a:solidFill>
                <a:srgbClr val="6699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AB26-3273-4C2D-B373-7BA5C4B58E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632" y="89665"/>
            <a:ext cx="1999937" cy="11922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B0ECBF2-808B-417D-8610-F5D7C6615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8229600" cy="144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9900"/>
                </a:solidFill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9900"/>
                </a:solidFill>
              </a:rPr>
              <a:t> NREC is sponsored by three (3) </a:t>
            </a: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9900"/>
                </a:solidFill>
              </a:rPr>
              <a:t>Natural Resource Conservation Districts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A3590F6F-B583-4648-9D8F-693E54652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0725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/>
              <a:t>~Eloy Natural Resource Conservation District~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/>
              <a:t>~Florence-Coolidge Natural Resource Conservation District~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/>
              <a:t>~West Pinal Natural Resource Conservation District~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669900"/>
              </a:solidFill>
            </a:endParaRPr>
          </a:p>
        </p:txBody>
      </p:sp>
      <p:pic>
        <p:nvPicPr>
          <p:cNvPr id="7182" name="Picture 14">
            <a:extLst>
              <a:ext uri="{FF2B5EF4-FFF2-40B4-BE49-F238E27FC236}">
                <a16:creationId xmlns:a16="http://schemas.microsoft.com/office/drawing/2014/main" id="{B30C8C81-5599-4977-9692-0AA09B0C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820" y="2107250"/>
            <a:ext cx="1283970" cy="13896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CEE72-5512-474F-827E-3FE217F1AA9F}"/>
              </a:ext>
            </a:extLst>
          </p:cNvPr>
          <p:cNvSpPr/>
          <p:nvPr/>
        </p:nvSpPr>
        <p:spPr>
          <a:xfrm>
            <a:off x="1440180" y="4512329"/>
            <a:ext cx="96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kern="0" dirty="0">
                <a:solidFill>
                  <a:srgbClr val="009900"/>
                </a:solidFill>
              </a:rPr>
              <a:t>NREC is over seen by the Arizona State Land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145CF-0834-4BE9-A50B-E6714BC8DE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415" y="85518"/>
            <a:ext cx="1687930" cy="100626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85283A9C-2178-40F0-82B7-1DFB065E1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9900"/>
                </a:solidFill>
              </a:rPr>
              <a:t>Grants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60EB447B-32D5-430A-B13A-41FADDD35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417638"/>
            <a:ext cx="85344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altLang="en-US" b="1" dirty="0">
              <a:solidFill>
                <a:srgbClr val="669900"/>
              </a:solidFill>
            </a:endParaRPr>
          </a:p>
          <a:p>
            <a:pPr eaLnBrk="1" hangingPunct="1">
              <a:defRPr/>
            </a:pPr>
            <a:r>
              <a:rPr lang="en-US" altLang="en-US" b="1" dirty="0"/>
              <a:t>Arizona Department of Water Resources</a:t>
            </a:r>
          </a:p>
          <a:p>
            <a:pPr eaLnBrk="1" hangingPunct="1">
              <a:defRPr/>
            </a:pPr>
            <a:r>
              <a:rPr lang="en-US" altLang="en-US" b="1" dirty="0"/>
              <a:t>Central Arizona Project</a:t>
            </a:r>
          </a:p>
          <a:p>
            <a:pPr eaLnBrk="1" hangingPunct="1">
              <a:defRPr/>
            </a:pPr>
            <a:r>
              <a:rPr lang="en-US" altLang="en-US" b="1" dirty="0"/>
              <a:t>Salt River Project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John F. Long Foundation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Pinal 40 </a:t>
            </a:r>
          </a:p>
          <a:p>
            <a:pPr eaLnBrk="1" hangingPunct="1">
              <a:buFontTx/>
              <a:buNone/>
              <a:defRPr/>
            </a:pPr>
            <a:endParaRPr lang="en-US" altLang="en-US" b="1" dirty="0">
              <a:solidFill>
                <a:srgbClr val="6699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2DD30-5078-4240-8D91-BB1C6E6434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51" y="5440362"/>
            <a:ext cx="1043940" cy="848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C0CAA-E3F0-4171-995C-90B7A799A8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095" y="4844361"/>
            <a:ext cx="1749743" cy="595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7B16AD-17A2-4C84-B113-23B61AD991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077" y="4721462"/>
            <a:ext cx="2255921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0E50D-2F0C-4C1E-A743-38CC5F588B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533" y="5519738"/>
            <a:ext cx="1352550" cy="847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E2C48C-AB90-4235-A33B-61C74B5BDC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967" y="72899"/>
            <a:ext cx="2363728" cy="140914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62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5A45-2115-4156-BE21-2F2528C3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0070C0"/>
                </a:solidFill>
              </a:rPr>
              <a:t>WATER OUT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FF980-9A47-40F6-B8BF-59268847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curriculum for K-5</a:t>
            </a:r>
            <a:r>
              <a:rPr lang="en-US" sz="3200" baseline="30000" dirty="0"/>
              <a:t>th</a:t>
            </a:r>
            <a:r>
              <a:rPr lang="en-US" sz="3200" dirty="0"/>
              <a:t> graders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Az State Educational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STEM</a:t>
            </a:r>
          </a:p>
          <a:p>
            <a:r>
              <a:rPr lang="en-US" sz="3200" dirty="0"/>
              <a:t>Builds on information they learned during 4</a:t>
            </a:r>
            <a:r>
              <a:rPr lang="en-US" sz="3200" baseline="30000" dirty="0"/>
              <a:t>th</a:t>
            </a:r>
            <a:r>
              <a:rPr lang="en-US" sz="3200" dirty="0"/>
              <a:t> grade, Project Wet</a:t>
            </a:r>
          </a:p>
          <a:p>
            <a:r>
              <a:rPr lang="en-US" sz="3200" dirty="0"/>
              <a:t>Unique program throughout Arizona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803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1BE2DD-9984-4B45-AE5A-E2F0C1E0B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30" y="3885480"/>
            <a:ext cx="2622344" cy="2622344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ED14A8AA-59F8-402C-B8FF-F90113752BB0}"/>
              </a:ext>
            </a:extLst>
          </p:cNvPr>
          <p:cNvSpPr/>
          <p:nvPr/>
        </p:nvSpPr>
        <p:spPr>
          <a:xfrm>
            <a:off x="148147" y="3344468"/>
            <a:ext cx="1887855" cy="140350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ACFF8-0F42-4CAF-8BAB-BCE3DE5AECE5}"/>
              </a:ext>
            </a:extLst>
          </p:cNvPr>
          <p:cNvSpPr txBox="1"/>
          <p:nvPr/>
        </p:nvSpPr>
        <p:spPr>
          <a:xfrm rot="20454616">
            <a:off x="118946" y="3723055"/>
            <a:ext cx="186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Snap ITC" panose="04040A07060A02020202" pitchFamily="82" charset="0"/>
              </a:rPr>
              <a:t>NEW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D7C5A-D3F2-4B5F-9857-ACFE49118D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360" y="1499607"/>
            <a:ext cx="3840480" cy="2160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280C04-8ECD-495A-994D-F95AC36521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322" y="4261308"/>
            <a:ext cx="2995355" cy="2246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5C5F25-2412-4A36-B607-F4FF5DE112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81" y="644732"/>
            <a:ext cx="3206899" cy="2405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CE18DB-AC8B-4B2A-B27D-F194A7D7CB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221" y="4064503"/>
            <a:ext cx="7495454" cy="2604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B0F4D7-E751-4C84-9885-CAD9F57EA4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366" y="391247"/>
            <a:ext cx="1732799" cy="19334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B64BD4-34FD-4B0A-AF9C-ED502C39B200}"/>
              </a:ext>
            </a:extLst>
          </p:cNvPr>
          <p:cNvSpPr txBox="1"/>
          <p:nvPr/>
        </p:nvSpPr>
        <p:spPr>
          <a:xfrm>
            <a:off x="1343052" y="312381"/>
            <a:ext cx="224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cycle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D8AA46-2ED0-4F6D-A2E9-31A24097B69B}"/>
              </a:ext>
            </a:extLst>
          </p:cNvPr>
          <p:cNvSpPr txBox="1"/>
          <p:nvPr/>
        </p:nvSpPr>
        <p:spPr>
          <a:xfrm>
            <a:off x="5692709" y="1505870"/>
            <a:ext cx="224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sheds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B7D5FC-2664-4EB0-925D-D638EE5A3854}"/>
              </a:ext>
            </a:extLst>
          </p:cNvPr>
          <p:cNvSpPr txBox="1"/>
          <p:nvPr/>
        </p:nvSpPr>
        <p:spPr>
          <a:xfrm>
            <a:off x="8631023" y="1173282"/>
            <a:ext cx="224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Rolling Rivers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A458B6-10BA-43DF-813D-91D5C8A6C70E}"/>
              </a:ext>
            </a:extLst>
          </p:cNvPr>
          <p:cNvSpPr txBox="1"/>
          <p:nvPr/>
        </p:nvSpPr>
        <p:spPr>
          <a:xfrm>
            <a:off x="781403" y="3344468"/>
            <a:ext cx="336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movement/management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3E12C8-CF71-48E8-A68B-C629BFDB0EFD}"/>
              </a:ext>
            </a:extLst>
          </p:cNvPr>
          <p:cNvSpPr txBox="1"/>
          <p:nvPr/>
        </p:nvSpPr>
        <p:spPr>
          <a:xfrm>
            <a:off x="4568370" y="3922235"/>
            <a:ext cx="299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history/conservation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76778-820E-488F-A0AC-38BA6EB6CD4D}"/>
              </a:ext>
            </a:extLst>
          </p:cNvPr>
          <p:cNvSpPr txBox="1"/>
          <p:nvPr/>
        </p:nvSpPr>
        <p:spPr>
          <a:xfrm>
            <a:off x="9246870" y="3781185"/>
            <a:ext cx="189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irrigation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12CD36B-11BF-4590-9D85-04B75E0522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159" y="2065697"/>
            <a:ext cx="2422931" cy="1819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839C4-860E-4C46-93C0-6CD5D6D1CC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381" y="162585"/>
            <a:ext cx="1741591" cy="10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15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249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Century Gothic</vt:lpstr>
      <vt:lpstr>Copperplate Gothic Bold</vt:lpstr>
      <vt:lpstr>Harlow Solid Italic</vt:lpstr>
      <vt:lpstr>Snap ITC</vt:lpstr>
      <vt:lpstr>Wingdings</vt:lpstr>
      <vt:lpstr>Wingdings 3</vt:lpstr>
      <vt:lpstr>Office Theme</vt:lpstr>
      <vt:lpstr>Default Design</vt:lpstr>
      <vt:lpstr>Wisp</vt:lpstr>
      <vt:lpstr>PowerPoint Presentation</vt:lpstr>
      <vt:lpstr>PowerPoint Presentation</vt:lpstr>
      <vt:lpstr>PowerPoint Presentation</vt:lpstr>
      <vt:lpstr>Natural Resource Education Center Programs</vt:lpstr>
      <vt:lpstr> NREC PROGRAMS</vt:lpstr>
      <vt:lpstr>PowerPoint Presentation</vt:lpstr>
      <vt:lpstr>Grants</vt:lpstr>
      <vt:lpstr>WATER OUT WEST</vt:lpstr>
      <vt:lpstr>PowerPoint Presentation</vt:lpstr>
      <vt:lpstr>PowerPoint Presentation</vt:lpstr>
      <vt:lpstr>Other expenses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Salcido</dc:creator>
  <cp:lastModifiedBy>Melissa Sikes</cp:lastModifiedBy>
  <cp:revision>40</cp:revision>
  <dcterms:created xsi:type="dcterms:W3CDTF">2020-05-26T01:37:15Z</dcterms:created>
  <dcterms:modified xsi:type="dcterms:W3CDTF">2021-05-27T23:28:12Z</dcterms:modified>
</cp:coreProperties>
</file>