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732" r:id="rId1"/>
    <p:sldMasterId id="2147483744" r:id="rId2"/>
  </p:sldMasterIdLst>
  <p:notesMasterIdLst>
    <p:notesMasterId r:id="rId13"/>
  </p:notesMasterIdLst>
  <p:handoutMasterIdLst>
    <p:handoutMasterId r:id="rId14"/>
  </p:handoutMasterIdLst>
  <p:sldIdLst>
    <p:sldId id="261" r:id="rId3"/>
    <p:sldId id="303" r:id="rId4"/>
    <p:sldId id="304" r:id="rId5"/>
    <p:sldId id="301" r:id="rId6"/>
    <p:sldId id="311" r:id="rId7"/>
    <p:sldId id="310" r:id="rId8"/>
    <p:sldId id="314" r:id="rId9"/>
    <p:sldId id="313" r:id="rId10"/>
    <p:sldId id="312" r:id="rId11"/>
    <p:sldId id="307" r:id="rId12"/>
  </p:sldIdLst>
  <p:sldSz cx="12192000" cy="6858000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FDFDF"/>
    <a:srgbClr val="003768"/>
    <a:srgbClr val="00809E"/>
    <a:srgbClr val="B7A191"/>
    <a:srgbClr val="003E52"/>
    <a:srgbClr val="003B4B"/>
    <a:srgbClr val="244A9F"/>
    <a:srgbClr val="082587"/>
    <a:srgbClr val="062580"/>
    <a:srgbClr val="0523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623" autoAdjust="0"/>
    <p:restoredTop sz="89308" autoAdjust="0"/>
  </p:normalViewPr>
  <p:slideViewPr>
    <p:cSldViewPr snapToGrid="0">
      <p:cViewPr varScale="1">
        <p:scale>
          <a:sx n="99" d="100"/>
          <a:sy n="99" d="100"/>
        </p:scale>
        <p:origin x="510" y="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3" d="100"/>
          <a:sy n="93" d="100"/>
        </p:scale>
        <p:origin x="1746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275" y="0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3D99D2-FB4D-4BE5-BD72-FF961C75B545}" type="datetimeFigureOut">
              <a:rPr lang="en-US" smtClean="0"/>
              <a:t>6/1/2021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375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275" y="8842375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7154F3-6214-4D6D-92AF-7DE6B0E86B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4176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616" tIns="46808" rIns="93616" bIns="46808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616" tIns="46808" rIns="93616" bIns="46808" rtlCol="0"/>
          <a:lstStyle>
            <a:lvl1pPr algn="r">
              <a:defRPr sz="1200"/>
            </a:lvl1pPr>
          </a:lstStyle>
          <a:p>
            <a:fld id="{AB0019ED-4D84-4F7F-AAF6-35D3474C40A5}" type="datetimeFigureOut">
              <a:rPr lang="en-US" smtClean="0"/>
              <a:t>6/1/2021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616" tIns="46808" rIns="93616" bIns="46808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5"/>
            <a:ext cx="5618480" cy="3665458"/>
          </a:xfrm>
          <a:prstGeom prst="rect">
            <a:avLst/>
          </a:prstGeom>
        </p:spPr>
        <p:txBody>
          <a:bodyPr vert="horz" lIns="93616" tIns="46808" rIns="93616" bIns="4680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1"/>
            <a:ext cx="3043343" cy="467071"/>
          </a:xfrm>
          <a:prstGeom prst="rect">
            <a:avLst/>
          </a:prstGeom>
        </p:spPr>
        <p:txBody>
          <a:bodyPr vert="horz" lIns="93616" tIns="46808" rIns="93616" bIns="46808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1"/>
            <a:ext cx="3043343" cy="467071"/>
          </a:xfrm>
          <a:prstGeom prst="rect">
            <a:avLst/>
          </a:prstGeom>
        </p:spPr>
        <p:txBody>
          <a:bodyPr vert="horz" lIns="93616" tIns="46808" rIns="93616" bIns="46808" rtlCol="0" anchor="b"/>
          <a:lstStyle>
            <a:lvl1pPr algn="r">
              <a:defRPr sz="1200"/>
            </a:lvl1pPr>
          </a:lstStyle>
          <a:p>
            <a:fld id="{E26A30B2-571B-404B-87BC-49843BB8679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07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203950" cy="3490913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/>
          <a:lstStyle/>
          <a:p>
            <a:pPr algn="l"/>
            <a:endParaRPr lang="en-US" sz="1600" b="0" dirty="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/>
          <a:lstStyle/>
          <a:p>
            <a:fld id="{56127C65-1B22-43C4-BCC9-110EB35ABB97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0359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84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5B4133-407D-4668-85CA-EB1818AD127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5726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84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6A30B2-571B-404B-87BC-49843BB8679A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25858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84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3A4A02-4450-4773-B3BC-A65BD85E5C6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61192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3638"/>
            <a:ext cx="5584825" cy="3141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6A30B2-571B-404B-87BC-49843BB8679A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6221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5/25/2021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C418-C138-419F-8046-B5DD3A04B0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320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5/25/2021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C418-C138-419F-8046-B5DD3A04B0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652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5/25/2021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C418-C138-419F-8046-B5DD3A04B0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320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33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73E87"/>
                </a:solidFill>
              </a:rPr>
              <a:t>5/25/2021</a:t>
            </a:r>
            <a:endParaRPr lang="en-US" dirty="0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666D9-BE27-4340-8C56-1701C85A723C}" type="slidenum">
              <a:rPr lang="en-US" smtClean="0">
                <a:solidFill>
                  <a:srgbClr val="073E87"/>
                </a:solidFill>
              </a:rPr>
              <a:pPr/>
              <a:t>‹#›</a:t>
            </a:fld>
            <a:endParaRPr lang="en-US" dirty="0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3424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73E87"/>
                </a:solidFill>
              </a:rPr>
              <a:t>5/25/2021</a:t>
            </a:r>
            <a:endParaRPr lang="en-US" dirty="0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666D9-BE27-4340-8C56-1701C85A723C}" type="slidenum">
              <a:rPr lang="en-US" smtClean="0">
                <a:solidFill>
                  <a:srgbClr val="073E87"/>
                </a:solidFill>
              </a:rPr>
              <a:pPr/>
              <a:t>‹#›</a:t>
            </a:fld>
            <a:endParaRPr lang="en-US" dirty="0">
              <a:solidFill>
                <a:srgbClr val="073E87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084663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255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30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21" y="4074180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 dirty="0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0" y="4058556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 dirty="0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0"/>
            <a:ext cx="10363200" cy="1524000"/>
          </a:xfrm>
        </p:spPr>
        <p:txBody>
          <a:bodyPr anchor="t">
            <a:normAutofit/>
          </a:bodyPr>
          <a:lstStyle>
            <a:lvl1pPr algn="ctr">
              <a:defRPr sz="33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5" y="1437449"/>
            <a:ext cx="8556980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73E87"/>
                </a:solidFill>
              </a:rPr>
              <a:t>5/25/2021</a:t>
            </a:r>
            <a:endParaRPr lang="en-US" dirty="0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/>
            </a:lvl1pPr>
          </a:lstStyle>
          <a:p>
            <a:fld id="{1A8666D9-BE27-4340-8C56-1701C85A723C}" type="slidenum">
              <a:rPr lang="en-US" smtClean="0">
                <a:solidFill>
                  <a:srgbClr val="073E87"/>
                </a:solidFill>
              </a:rPr>
              <a:pPr/>
              <a:t>‹#›</a:t>
            </a:fld>
            <a:endParaRPr lang="en-US" dirty="0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8802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73E87"/>
                </a:solidFill>
              </a:rPr>
              <a:t>5/25/2021</a:t>
            </a:r>
            <a:endParaRPr lang="en-US" dirty="0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666D9-BE27-4340-8C56-1701C85A723C}" type="slidenum">
              <a:rPr lang="en-US" smtClean="0">
                <a:solidFill>
                  <a:srgbClr val="073E87"/>
                </a:solidFill>
              </a:rPr>
              <a:pPr/>
              <a:t>‹#›</a:t>
            </a:fld>
            <a:endParaRPr lang="en-US" dirty="0">
              <a:solidFill>
                <a:srgbClr val="073E87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891612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5" y="3429006"/>
            <a:ext cx="5093407" cy="2697163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1800" b="0" i="0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006"/>
            <a:ext cx="5096256" cy="2697163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73E87"/>
                </a:solidFill>
              </a:rPr>
              <a:t>5/25/2021</a:t>
            </a:r>
            <a:endParaRPr lang="en-US" dirty="0">
              <a:solidFill>
                <a:srgbClr val="073E8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73E8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666D9-BE27-4340-8C56-1701C85A723C}" type="slidenum">
              <a:rPr lang="en-US" smtClean="0">
                <a:solidFill>
                  <a:srgbClr val="073E87"/>
                </a:solidFill>
              </a:rPr>
              <a:pPr/>
              <a:t>‹#›</a:t>
            </a:fld>
            <a:endParaRPr lang="en-US" dirty="0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2201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73E87"/>
                </a:solidFill>
              </a:rPr>
              <a:t>5/25/2021</a:t>
            </a:r>
            <a:endParaRPr lang="en-US" dirty="0">
              <a:solidFill>
                <a:srgbClr val="073E8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73E8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/>
            </a:lvl1pPr>
          </a:lstStyle>
          <a:p>
            <a:fld id="{1A8666D9-BE27-4340-8C56-1701C85A723C}" type="slidenum">
              <a:rPr lang="en-US" smtClean="0">
                <a:solidFill>
                  <a:srgbClr val="073E87"/>
                </a:solidFill>
              </a:rPr>
              <a:pPr/>
              <a:t>‹#›</a:t>
            </a:fld>
            <a:endParaRPr lang="en-US" dirty="0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50911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0" y="714192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73E87"/>
                </a:solidFill>
              </a:rPr>
              <a:t>5/25/2021</a:t>
            </a:r>
            <a:endParaRPr lang="en-US" dirty="0">
              <a:solidFill>
                <a:srgbClr val="073E8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73E8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/>
            </a:lvl1pPr>
          </a:lstStyle>
          <a:p>
            <a:fld id="{1A8666D9-BE27-4340-8C56-1701C85A723C}" type="slidenum">
              <a:rPr lang="en-US" smtClean="0">
                <a:solidFill>
                  <a:srgbClr val="073E87"/>
                </a:solidFill>
              </a:rPr>
              <a:pPr/>
              <a:t>‹#›</a:t>
            </a:fld>
            <a:endParaRPr lang="en-US" dirty="0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5481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73E87"/>
                </a:solidFill>
              </a:rPr>
              <a:t>5/25/2021</a:t>
            </a:r>
            <a:endParaRPr lang="en-US" dirty="0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/>
            </a:lvl1pPr>
          </a:lstStyle>
          <a:p>
            <a:fld id="{1A8666D9-BE27-4340-8C56-1701C85A723C}" type="slidenum">
              <a:rPr lang="en-US" smtClean="0">
                <a:solidFill>
                  <a:srgbClr val="073E87"/>
                </a:solidFill>
              </a:rPr>
              <a:pPr/>
              <a:t>‹#›</a:t>
            </a:fld>
            <a:endParaRPr lang="en-US" dirty="0">
              <a:solidFill>
                <a:srgbClr val="073E87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406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450"/>
              </a:spcAft>
              <a:buNone/>
              <a:defRPr sz="1350">
                <a:solidFill>
                  <a:schemeClr val="tx2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2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17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165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15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35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2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200">
                <a:solidFill>
                  <a:schemeClr val="tx2"/>
                </a:solidFill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113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5/25/2021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C418-C138-419F-8046-B5DD3A04B0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8362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878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1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114" y="278553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350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73E87"/>
                </a:solidFill>
              </a:rPr>
              <a:t>5/25/2021</a:t>
            </a:r>
            <a:endParaRPr lang="en-US" dirty="0">
              <a:solidFill>
                <a:srgbClr val="073E8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73E8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666D9-BE27-4340-8C56-1701C85A723C}" type="slidenum">
              <a:rPr lang="en-US" smtClean="0">
                <a:solidFill>
                  <a:srgbClr val="073E87"/>
                </a:solidFill>
              </a:rPr>
              <a:pPr/>
              <a:t>‹#›</a:t>
            </a:fld>
            <a:endParaRPr lang="en-US" dirty="0">
              <a:solidFill>
                <a:srgbClr val="073E87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000474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84900" y="6250170"/>
            <a:ext cx="5048921" cy="365125"/>
          </a:xfrm>
        </p:spPr>
        <p:txBody>
          <a:bodyPr/>
          <a:lstStyle/>
          <a:p>
            <a:r>
              <a:rPr lang="en-US">
                <a:solidFill>
                  <a:srgbClr val="073E87"/>
                </a:solidFill>
              </a:rPr>
              <a:t>5/25/2021</a:t>
            </a:r>
            <a:endParaRPr lang="en-US" dirty="0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666D9-BE27-4340-8C56-1701C85A723C}" type="slidenum">
              <a:rPr lang="en-US" smtClean="0">
                <a:solidFill>
                  <a:srgbClr val="073E87"/>
                </a:solidFill>
              </a:rPr>
              <a:pPr/>
              <a:t>‹#›</a:t>
            </a:fld>
            <a:endParaRPr lang="en-US" dirty="0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2115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073E87"/>
                </a:solidFill>
              </a:rPr>
              <a:t>5/25/2021</a:t>
            </a:r>
            <a:endParaRPr lang="en-US" dirty="0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666D9-BE27-4340-8C56-1701C85A723C}" type="slidenum">
              <a:rPr lang="en-US" smtClean="0">
                <a:solidFill>
                  <a:srgbClr val="073E87"/>
                </a:solidFill>
              </a:rPr>
              <a:pPr/>
              <a:t>‹#›</a:t>
            </a:fld>
            <a:endParaRPr lang="en-US" dirty="0">
              <a:solidFill>
                <a:srgbClr val="073E87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03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3666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5/25/2021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C418-C138-419F-8046-B5DD3A04B0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091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5/25/2021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C418-C138-419F-8046-B5DD3A04B0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064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5/25/2021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C418-C138-419F-8046-B5DD3A04B0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191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5/25/2021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C418-C138-419F-8046-B5DD3A04B0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845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5/25/2021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C418-C138-419F-8046-B5DD3A04B0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94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5/25/2021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C418-C138-419F-8046-B5DD3A04B0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40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5/25/2021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BC418-C138-419F-8046-B5DD3A04B0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177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488C4"/>
            </a:gs>
            <a:gs pos="24000">
              <a:srgbClr val="D4DEFF"/>
            </a:gs>
            <a:gs pos="76000">
              <a:srgbClr val="D4DEFF"/>
            </a:gs>
            <a:gs pos="100000">
              <a:srgbClr val="96AB94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5/25/2021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4BC418-C138-419F-8046-B5DD3A04B0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930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0" y="1679430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350" dirty="0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900" y="6250170"/>
            <a:ext cx="50489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2"/>
                </a:solidFill>
              </a:defRPr>
            </a:lvl1pPr>
          </a:lstStyle>
          <a:p>
            <a:r>
              <a:rPr lang="en-US">
                <a:solidFill>
                  <a:srgbClr val="073E87"/>
                </a:solidFill>
              </a:rPr>
              <a:t>5/25/2021</a:t>
            </a:r>
            <a:endParaRPr lang="en-US" dirty="0">
              <a:solidFill>
                <a:srgbClr val="073E8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189" y="6250170"/>
            <a:ext cx="50489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073E8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4" y="6250169"/>
            <a:ext cx="1549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chemeClr val="tx2"/>
                </a:solidFill>
              </a:defRPr>
            </a:lvl1pPr>
          </a:lstStyle>
          <a:p>
            <a:fld id="{1A8666D9-BE27-4340-8C56-1701C85A723C}" type="slidenum">
              <a:rPr lang="en-US" smtClean="0">
                <a:solidFill>
                  <a:srgbClr val="073E87"/>
                </a:solidFill>
              </a:rPr>
              <a:pPr/>
              <a:t>‹#›</a:t>
            </a:fld>
            <a:endParaRPr lang="en-US" dirty="0">
              <a:solidFill>
                <a:srgbClr val="073E87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761" y="2675467"/>
            <a:ext cx="9877777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5732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hdr="0" ftr="0"/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05740" indent="-205740" algn="l" defTabSz="6858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432197" indent="-205740" algn="l" defTabSz="6858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50" kern="1200">
          <a:solidFill>
            <a:schemeClr val="tx2"/>
          </a:solidFill>
          <a:latin typeface="+mn-lt"/>
          <a:ea typeface="+mn-ea"/>
          <a:cs typeface="+mn-cs"/>
        </a:defRPr>
      </a:lvl2pPr>
      <a:lvl3pPr marL="641747" indent="-171450" algn="l" defTabSz="6858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500" kern="1200">
          <a:solidFill>
            <a:schemeClr val="tx2"/>
          </a:solidFill>
          <a:latin typeface="+mn-lt"/>
          <a:ea typeface="+mn-ea"/>
          <a:cs typeface="+mn-cs"/>
        </a:defRPr>
      </a:lvl3pPr>
      <a:lvl4pPr marL="857250" indent="-171450" algn="l" defTabSz="6858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350" kern="1200">
          <a:solidFill>
            <a:schemeClr val="tx2"/>
          </a:solidFill>
          <a:latin typeface="+mn-lt"/>
          <a:ea typeface="+mn-ea"/>
          <a:cs typeface="+mn-cs"/>
        </a:defRPr>
      </a:lvl4pPr>
      <a:lvl5pPr marL="1097280" indent="-171450" algn="l" defTabSz="6858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337310" indent="-171450" algn="l" defTabSz="685800" rtl="0" eaLnBrk="1" latinLnBrk="0" hangingPunct="1">
        <a:spcBef>
          <a:spcPts val="288"/>
        </a:spcBef>
        <a:buClr>
          <a:schemeClr val="accent1"/>
        </a:buClr>
        <a:buFont typeface="Symbol" pitchFamily="18" charset="2"/>
        <a:buChar char="*"/>
        <a:defRPr sz="1050" kern="1200">
          <a:solidFill>
            <a:schemeClr val="tx2"/>
          </a:solidFill>
          <a:latin typeface="+mn-lt"/>
          <a:ea typeface="+mn-ea"/>
          <a:cs typeface="+mn-cs"/>
        </a:defRPr>
      </a:lvl6pPr>
      <a:lvl7pPr marL="1577340" indent="-171450" algn="l" defTabSz="685800" rtl="0" eaLnBrk="1" latinLnBrk="0" hangingPunct="1">
        <a:spcBef>
          <a:spcPts val="288"/>
        </a:spcBef>
        <a:buClr>
          <a:schemeClr val="accent1"/>
        </a:buClr>
        <a:buFont typeface="Symbol" pitchFamily="18" charset="2"/>
        <a:buChar char="*"/>
        <a:defRPr sz="1050" kern="1200">
          <a:solidFill>
            <a:schemeClr val="tx2"/>
          </a:solidFill>
          <a:latin typeface="+mn-lt"/>
          <a:ea typeface="+mn-ea"/>
          <a:cs typeface="+mn-cs"/>
        </a:defRPr>
      </a:lvl7pPr>
      <a:lvl8pPr marL="1817370" indent="-171450" algn="l" defTabSz="685800" rtl="0" eaLnBrk="1" latinLnBrk="0" hangingPunct="1">
        <a:spcBef>
          <a:spcPts val="288"/>
        </a:spcBef>
        <a:buClr>
          <a:schemeClr val="accent1"/>
        </a:buClr>
        <a:buFont typeface="Symbol" pitchFamily="18" charset="2"/>
        <a:buChar char="*"/>
        <a:defRPr sz="1050" kern="1200">
          <a:solidFill>
            <a:schemeClr val="tx2"/>
          </a:solidFill>
          <a:latin typeface="+mn-lt"/>
          <a:ea typeface="+mn-ea"/>
          <a:cs typeface="+mn-cs"/>
        </a:defRPr>
      </a:lvl8pPr>
      <a:lvl9pPr marL="2057400" indent="-171450" algn="l" defTabSz="685800" rtl="0" eaLnBrk="1" latinLnBrk="0" hangingPunct="1">
        <a:spcBef>
          <a:spcPts val="288"/>
        </a:spcBef>
        <a:buClr>
          <a:schemeClr val="accent1"/>
        </a:buClr>
        <a:buFont typeface="Symbol" pitchFamily="18" charset="2"/>
        <a:buChar char="*"/>
        <a:defRPr sz="105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sbr.gov/uc/water/index.html" TargetMode="External"/><Relationship Id="rId3" Type="http://schemas.openxmlformats.org/officeDocument/2006/relationships/image" Target="../media/image13.png"/><Relationship Id="rId7" Type="http://schemas.openxmlformats.org/officeDocument/2006/relationships/hyperlink" Target="https://www.usbr.gov/lc/riverops.html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www.cbrfc.noaa.gov/" TargetMode="External"/><Relationship Id="rId5" Type="http://schemas.openxmlformats.org/officeDocument/2006/relationships/hyperlink" Target="https://new.azwater.gov/arc" TargetMode="Externa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00200" y="220345"/>
            <a:ext cx="8991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COLORADO RIVER BASIN</a:t>
            </a:r>
          </a:p>
          <a:p>
            <a:pPr algn="ctr" defTabSz="914400"/>
            <a:r>
              <a:rPr lang="en-US" sz="4000" b="1" i="1" dirty="0">
                <a:latin typeface="Arial" panose="020B0604020202020204" pitchFamily="34" charset="0"/>
                <a:cs typeface="Arial" panose="020B0604020202020204" pitchFamily="34" charset="0"/>
              </a:rPr>
              <a:t>STATUS UPDATE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32246"/>
            <a:ext cx="1447800" cy="11257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0" y="1731701"/>
            <a:ext cx="9144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Presented to:</a:t>
            </a:r>
          </a:p>
          <a:p>
            <a:pPr algn="ctr"/>
            <a:r>
              <a:rPr lang="en-US" sz="3200" b="1" dirty="0"/>
              <a:t>Groundwater Users Advisory Council</a:t>
            </a:r>
          </a:p>
          <a:p>
            <a:pPr algn="ctr"/>
            <a:r>
              <a:rPr lang="en-US" sz="3200" b="1" dirty="0"/>
              <a:t>Pinal Active Management Area</a:t>
            </a:r>
          </a:p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June 1, 2021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8892" y="3735500"/>
            <a:ext cx="3176962" cy="3122500"/>
          </a:xfrm>
          <a:prstGeom prst="rect">
            <a:avLst/>
          </a:prstGeom>
        </p:spPr>
      </p:pic>
      <p:pic>
        <p:nvPicPr>
          <p:cNvPr id="4" name="Picture 3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6236148" y="3735500"/>
            <a:ext cx="3172968" cy="312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2827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C9F9CA7-73C6-4303-A663-309F580A654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  <a:effectLst>
            <a:glow rad="127000">
              <a:schemeClr val="accent1">
                <a:alpha val="0"/>
              </a:schemeClr>
            </a:glo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F5148F-60C0-4251-859E-7AC92154FCBE}"/>
              </a:ext>
            </a:extLst>
          </p:cNvPr>
          <p:cNvSpPr txBox="1"/>
          <p:nvPr/>
        </p:nvSpPr>
        <p:spPr>
          <a:xfrm>
            <a:off x="3286470" y="303222"/>
            <a:ext cx="5609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Questions?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03502F-0ED7-4BFC-AA56-50332DE0F3E3}"/>
              </a:ext>
            </a:extLst>
          </p:cNvPr>
          <p:cNvSpPr txBox="1"/>
          <p:nvPr/>
        </p:nvSpPr>
        <p:spPr>
          <a:xfrm>
            <a:off x="3286470" y="949553"/>
            <a:ext cx="5609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Bret Esslin</a:t>
            </a:r>
          </a:p>
          <a:p>
            <a:pPr algn="ctr"/>
            <a:r>
              <a:rPr lang="en-US" sz="2000" dirty="0"/>
              <a:t>BCEsslin@AZWater.gov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94C201-18B1-45CB-9365-6FE7E62C19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32246"/>
            <a:ext cx="1447800" cy="11257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9236DC-4EA7-4493-9F54-21798FF664DE}"/>
              </a:ext>
            </a:extLst>
          </p:cNvPr>
          <p:cNvSpPr txBox="1"/>
          <p:nvPr/>
        </p:nvSpPr>
        <p:spPr>
          <a:xfrm>
            <a:off x="3286470" y="4171488"/>
            <a:ext cx="5609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FF00"/>
                </a:solidFill>
              </a:rPr>
              <a:t>Additional Resources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520A00-9036-4C83-970E-808F2C610362}"/>
              </a:ext>
            </a:extLst>
          </p:cNvPr>
          <p:cNvSpPr txBox="1"/>
          <p:nvPr/>
        </p:nvSpPr>
        <p:spPr>
          <a:xfrm>
            <a:off x="1524000" y="4817819"/>
            <a:ext cx="9144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Arizona Reconsultation Committee: </a:t>
            </a:r>
            <a:r>
              <a:rPr lang="en-US" dirty="0">
                <a:solidFill>
                  <a:srgbClr val="FFFF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https://new.azwater.gov/arc</a:t>
            </a:r>
            <a:endParaRPr lang="en-US" dirty="0">
              <a:solidFill>
                <a:srgbClr val="FF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Colorado Basin River Forecast Center: </a:t>
            </a:r>
            <a:r>
              <a:rPr lang="en-US" dirty="0">
                <a:solidFill>
                  <a:srgbClr val="FFFF0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https://www.cbrfc.noaa.gov/</a:t>
            </a:r>
            <a:endParaRPr lang="en-US" dirty="0">
              <a:solidFill>
                <a:srgbClr val="FF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Lower Colorado Region River Operations: </a:t>
            </a:r>
            <a:r>
              <a:rPr lang="en-US" dirty="0">
                <a:solidFill>
                  <a:srgbClr val="FFFF00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https://www.usbr.gov/lc/riverops.html</a:t>
            </a:r>
            <a:endParaRPr lang="en-US" dirty="0">
              <a:solidFill>
                <a:srgbClr val="FF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Upper Colorado Region River Operations: </a:t>
            </a:r>
            <a:r>
              <a:rPr lang="en-US" dirty="0">
                <a:solidFill>
                  <a:srgbClr val="FFFF00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https://www.usbr.gov/uc/water/index.html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2903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2" descr="bas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3808" y="127527"/>
            <a:ext cx="5447129" cy="6635714"/>
          </a:xfrm>
          <a:prstGeom prst="rect">
            <a:avLst/>
          </a:prstGeom>
          <a:noFill/>
          <a:ln w="25400"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613167" y="708613"/>
            <a:ext cx="44200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SYSTEM CONTENTS –  41% or 25.114 MAF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15286" y="152400"/>
            <a:ext cx="65944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37%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21244" y="1163580"/>
            <a:ext cx="7715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UTAH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782761" y="533400"/>
            <a:ext cx="533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85%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069718" y="163445"/>
            <a:ext cx="8669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Fontenelle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117375" y="536773"/>
            <a:ext cx="10606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Flaming Gorge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8845307" y="193266"/>
            <a:ext cx="1219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WYOMING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45307" y="1590675"/>
            <a:ext cx="1219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COLORADO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640003" y="4516813"/>
            <a:ext cx="1219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MEXICO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340783" y="4043511"/>
            <a:ext cx="1219200" cy="276999"/>
          </a:xfrm>
          <a:prstGeom prst="rect">
            <a:avLst/>
          </a:prstGeom>
          <a:solidFill>
            <a:srgbClr val="CFC1A5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ARIZONA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213582" y="5012438"/>
            <a:ext cx="1219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CALIFORNIA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654567" y="2154715"/>
            <a:ext cx="80465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Blue Mesa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9296400" y="2154084"/>
            <a:ext cx="533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41%</a:t>
            </a:r>
          </a:p>
        </p:txBody>
      </p:sp>
      <p:sp>
        <p:nvSpPr>
          <p:cNvPr id="39" name="Flowchart: Manual Operation 38"/>
          <p:cNvSpPr/>
          <p:nvPr/>
        </p:nvSpPr>
        <p:spPr>
          <a:xfrm>
            <a:off x="8706237" y="2852316"/>
            <a:ext cx="349730" cy="393857"/>
          </a:xfrm>
          <a:prstGeom prst="flowChartManualOperation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635552" y="2633990"/>
            <a:ext cx="533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94%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811871" y="3650646"/>
            <a:ext cx="533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63%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9105900" y="3654312"/>
            <a:ext cx="7473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Navajo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8458200" y="3200400"/>
            <a:ext cx="97828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Morrow Point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3094863" y="2085201"/>
            <a:ext cx="1243629" cy="553998"/>
          </a:xfrm>
          <a:prstGeom prst="rect">
            <a:avLst/>
          </a:prstGeom>
          <a:solidFill>
            <a:schemeClr val="bg1"/>
          </a:solidFill>
          <a:ln>
            <a:solidFill>
              <a:srgbClr val="0099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srgbClr val="0066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3,659 ft, WY 2021 Equalization Level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304042" y="2728021"/>
            <a:ext cx="95955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NEVADA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1845762" y="76201"/>
            <a:ext cx="35562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COLORADO RIVER SYSTEM</a:t>
            </a:r>
          </a:p>
          <a:p>
            <a:pPr algn="ctr"/>
            <a:r>
              <a:rPr lang="en-US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RESERVOIR STATUS</a:t>
            </a:r>
          </a:p>
        </p:txBody>
      </p:sp>
      <p:cxnSp>
        <p:nvCxnSpPr>
          <p:cNvPr id="77" name="Straight Connector 76"/>
          <p:cNvCxnSpPr/>
          <p:nvPr/>
        </p:nvCxnSpPr>
        <p:spPr>
          <a:xfrm flipV="1">
            <a:off x="7112966" y="978157"/>
            <a:ext cx="1644411" cy="539151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V="1">
            <a:off x="8039101" y="2559279"/>
            <a:ext cx="1249179" cy="21054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7928014" y="2743201"/>
            <a:ext cx="829362" cy="367103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>
            <a:off x="8001000" y="3589207"/>
            <a:ext cx="709290" cy="502059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>
            <a:off x="3520894" y="3559805"/>
            <a:ext cx="1110027" cy="390142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/>
          <p:nvPr/>
        </p:nvCxnSpPr>
        <p:spPr>
          <a:xfrm>
            <a:off x="5960470" y="2719618"/>
            <a:ext cx="163401" cy="748095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 flipH="1">
            <a:off x="4338491" y="2017813"/>
            <a:ext cx="268726" cy="67388"/>
          </a:xfrm>
          <a:prstGeom prst="line">
            <a:avLst/>
          </a:prstGeom>
          <a:ln w="25400">
            <a:solidFill>
              <a:srgbClr val="009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133601" y="1274802"/>
            <a:ext cx="23911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May 2021</a:t>
            </a:r>
          </a:p>
          <a:p>
            <a:pPr algn="ctr"/>
            <a:r>
              <a:rPr lang="en-US" sz="1200" dirty="0"/>
              <a:t>Updated as of May 20, 2021</a:t>
            </a:r>
          </a:p>
        </p:txBody>
      </p:sp>
      <p:sp>
        <p:nvSpPr>
          <p:cNvPr id="5" name="Trapezoid 4"/>
          <p:cNvSpPr/>
          <p:nvPr/>
        </p:nvSpPr>
        <p:spPr>
          <a:xfrm rot="10800000">
            <a:off x="9141317" y="2424333"/>
            <a:ext cx="778564" cy="706947"/>
          </a:xfrm>
          <a:prstGeom prst="trapezoid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6" name="Trapezoid 85"/>
          <p:cNvSpPr/>
          <p:nvPr/>
        </p:nvSpPr>
        <p:spPr>
          <a:xfrm rot="10800000">
            <a:off x="9141317" y="2425252"/>
            <a:ext cx="778564" cy="327314"/>
          </a:xfrm>
          <a:prstGeom prst="trapezoid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rapezoid 14"/>
          <p:cNvSpPr/>
          <p:nvPr/>
        </p:nvSpPr>
        <p:spPr>
          <a:xfrm rot="10800000">
            <a:off x="8682017" y="3886396"/>
            <a:ext cx="849398" cy="885086"/>
          </a:xfrm>
          <a:prstGeom prst="trapezoid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7" name="Trapezoid 86"/>
          <p:cNvSpPr/>
          <p:nvPr/>
        </p:nvSpPr>
        <p:spPr>
          <a:xfrm rot="10800000">
            <a:off x="8681201" y="3910853"/>
            <a:ext cx="849398" cy="273871"/>
          </a:xfrm>
          <a:prstGeom prst="trapezoid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8" name="Trapezoid 87"/>
          <p:cNvSpPr/>
          <p:nvPr/>
        </p:nvSpPr>
        <p:spPr>
          <a:xfrm rot="10800000">
            <a:off x="8691026" y="816077"/>
            <a:ext cx="624588" cy="575444"/>
          </a:xfrm>
          <a:prstGeom prst="trapezoid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0" name="Trapezoid 89"/>
          <p:cNvSpPr/>
          <p:nvPr/>
        </p:nvSpPr>
        <p:spPr>
          <a:xfrm rot="10800000">
            <a:off x="8690479" y="776334"/>
            <a:ext cx="624588" cy="182089"/>
          </a:xfrm>
          <a:prstGeom prst="trapezoid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1" name="Trapezoid 90"/>
          <p:cNvSpPr/>
          <p:nvPr/>
        </p:nvSpPr>
        <p:spPr>
          <a:xfrm rot="10800000">
            <a:off x="7750367" y="375447"/>
            <a:ext cx="389282" cy="380597"/>
          </a:xfrm>
          <a:prstGeom prst="trapezoid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9" name="Trapezoid 98"/>
          <p:cNvSpPr/>
          <p:nvPr/>
        </p:nvSpPr>
        <p:spPr>
          <a:xfrm rot="10800000">
            <a:off x="4839829" y="1721493"/>
            <a:ext cx="1383254" cy="1502988"/>
          </a:xfrm>
          <a:prstGeom prst="trapezoid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0" name="Trapezoid 99"/>
          <p:cNvSpPr/>
          <p:nvPr/>
        </p:nvSpPr>
        <p:spPr>
          <a:xfrm rot="10800000">
            <a:off x="4827982" y="1721480"/>
            <a:ext cx="1383254" cy="837799"/>
          </a:xfrm>
          <a:prstGeom prst="trapezoid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8" name="TextBox 97"/>
          <p:cNvSpPr txBox="1"/>
          <p:nvPr/>
        </p:nvSpPr>
        <p:spPr>
          <a:xfrm>
            <a:off x="5087693" y="2331491"/>
            <a:ext cx="9455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3,560.26 ft</a:t>
            </a:r>
          </a:p>
        </p:txBody>
      </p:sp>
      <p:cxnSp>
        <p:nvCxnSpPr>
          <p:cNvPr id="85" name="Straight Connector 84"/>
          <p:cNvCxnSpPr/>
          <p:nvPr/>
        </p:nvCxnSpPr>
        <p:spPr>
          <a:xfrm>
            <a:off x="4607218" y="2017813"/>
            <a:ext cx="1579677" cy="0"/>
          </a:xfrm>
          <a:prstGeom prst="line">
            <a:avLst/>
          </a:prstGeom>
          <a:ln w="2540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4796802" y="1709876"/>
            <a:ext cx="1414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Lake Powell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4901800" y="2037018"/>
            <a:ext cx="131728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34% 8.34 MAF</a:t>
            </a:r>
          </a:p>
        </p:txBody>
      </p:sp>
      <p:sp>
        <p:nvSpPr>
          <p:cNvPr id="101" name="Trapezoid 100"/>
          <p:cNvSpPr/>
          <p:nvPr/>
        </p:nvSpPr>
        <p:spPr>
          <a:xfrm rot="10800000">
            <a:off x="2070113" y="3287846"/>
            <a:ext cx="1713706" cy="1853058"/>
          </a:xfrm>
          <a:prstGeom prst="trapezoid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" name="Trapezoid 101"/>
          <p:cNvSpPr/>
          <p:nvPr/>
        </p:nvSpPr>
        <p:spPr>
          <a:xfrm rot="10800000">
            <a:off x="2057400" y="3291046"/>
            <a:ext cx="1713706" cy="956624"/>
          </a:xfrm>
          <a:prstGeom prst="trapezoid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TextBox 60"/>
          <p:cNvSpPr txBox="1"/>
          <p:nvPr/>
        </p:nvSpPr>
        <p:spPr>
          <a:xfrm>
            <a:off x="2263994" y="3276600"/>
            <a:ext cx="12412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Lake Mead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2269341" y="3578036"/>
            <a:ext cx="13089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37%  9.67 MAF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2483312" y="3986061"/>
            <a:ext cx="9270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1,075.86 ft</a:t>
            </a:r>
          </a:p>
        </p:txBody>
      </p:sp>
      <p:cxnSp>
        <p:nvCxnSpPr>
          <p:cNvPr id="68" name="Straight Connector 67"/>
          <p:cNvCxnSpPr/>
          <p:nvPr/>
        </p:nvCxnSpPr>
        <p:spPr>
          <a:xfrm>
            <a:off x="2070113" y="4292967"/>
            <a:ext cx="1676400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2443542" y="4481314"/>
            <a:ext cx="96684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1,075 ft, First Tier Shortage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607883" y="6587718"/>
            <a:ext cx="358101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Source: United States Bureau of Reclamation</a:t>
            </a:r>
          </a:p>
        </p:txBody>
      </p:sp>
      <p:sp>
        <p:nvSpPr>
          <p:cNvPr id="63" name="Flowchart: Manual Operation 62"/>
          <p:cNvSpPr/>
          <p:nvPr/>
        </p:nvSpPr>
        <p:spPr>
          <a:xfrm>
            <a:off x="8686801" y="2850755"/>
            <a:ext cx="380151" cy="73420"/>
          </a:xfrm>
          <a:prstGeom prst="flowChartManualOperation">
            <a:avLst/>
          </a:prstGeom>
          <a:solidFill>
            <a:schemeClr val="bg1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0" name="Trapezoid 59"/>
          <p:cNvSpPr/>
          <p:nvPr/>
        </p:nvSpPr>
        <p:spPr>
          <a:xfrm rot="10800000">
            <a:off x="7758981" y="375439"/>
            <a:ext cx="371963" cy="196546"/>
          </a:xfrm>
          <a:prstGeom prst="trapezoid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6781800" y="975360"/>
            <a:ext cx="15240" cy="27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endCxn id="91" idx="3"/>
          </p:cNvCxnSpPr>
          <p:nvPr/>
        </p:nvCxnSpPr>
        <p:spPr>
          <a:xfrm flipV="1">
            <a:off x="6797040" y="565744"/>
            <a:ext cx="1000902" cy="40961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FBC203CD-6396-40DD-9092-5EF2CA9E1175}"/>
              </a:ext>
            </a:extLst>
          </p:cNvPr>
          <p:cNvSpPr txBox="1"/>
          <p:nvPr/>
        </p:nvSpPr>
        <p:spPr>
          <a:xfrm>
            <a:off x="1698913" y="943770"/>
            <a:ext cx="382069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(Total system contents last year 50% or 30.841 MAF)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ED80A869-BEDA-4739-AB25-D9DF23188F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32246"/>
            <a:ext cx="1447800" cy="1125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070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D332EC7-0FCA-4B1C-9C9A-229E176A38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9616" y="1102822"/>
            <a:ext cx="8632767" cy="57551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6220692-F17F-44E1-A644-D6264E795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0282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Snow Water Equivalent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Conditions as of May 20, 2021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7290D1-2152-439D-A931-3048883AB7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32246"/>
            <a:ext cx="1447800" cy="1125754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97AAEFA-69D9-47E8-9CA4-443A48CE67E8}"/>
              </a:ext>
            </a:extLst>
          </p:cNvPr>
          <p:cNvCxnSpPr>
            <a:cxnSpLocks/>
          </p:cNvCxnSpPr>
          <p:nvPr/>
        </p:nvCxnSpPr>
        <p:spPr>
          <a:xfrm flipH="1">
            <a:off x="6108970" y="2801566"/>
            <a:ext cx="1157593" cy="21400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ECD7B93-7C09-4D50-B687-AF30492DB8A0}"/>
              </a:ext>
            </a:extLst>
          </p:cNvPr>
          <p:cNvSpPr txBox="1"/>
          <p:nvPr/>
        </p:nvSpPr>
        <p:spPr>
          <a:xfrm>
            <a:off x="7276289" y="2509736"/>
            <a:ext cx="1819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Peak March 30</a:t>
            </a:r>
          </a:p>
          <a:p>
            <a:r>
              <a:rPr lang="en-US" dirty="0"/>
              <a:t>89% of Median</a:t>
            </a:r>
          </a:p>
        </p:txBody>
      </p:sp>
    </p:spTree>
    <p:extLst>
      <p:ext uri="{BB962C8B-B14F-4D97-AF65-F5344CB8AC3E}">
        <p14:creationId xmlns:p14="http://schemas.microsoft.com/office/powerpoint/2010/main" val="2467523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9F8E66B-6171-4602-9FF2-7DCEB40489F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32246"/>
            <a:ext cx="1447800" cy="11257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F83044-62B7-4094-A922-A08DD1D117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646" y="0"/>
            <a:ext cx="9440681" cy="685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2468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89BC3F7-E88E-4B1A-9F7F-A0BBD48BCD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5659" y="0"/>
            <a:ext cx="9440682" cy="68539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BB68C2-CD46-479F-A18F-0501FBE47D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32246"/>
            <a:ext cx="1447800" cy="1125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2975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A8C570-A060-42D6-9D57-712469064C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8979" y="0"/>
            <a:ext cx="9454041" cy="68599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1B1508B-C3B0-4189-A5B5-49759B0FAB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32246"/>
            <a:ext cx="1447800" cy="1125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6922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7959AD-47B1-4C6C-8838-FB27B7860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0"/>
            <a:ext cx="10972800" cy="1252728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Lower Basin Side Inflows – WY/CY 2021</a:t>
            </a:r>
            <a:r>
              <a:rPr lang="en-US" baseline="30000" dirty="0">
                <a:solidFill>
                  <a:schemeClr val="tx1"/>
                </a:solidFill>
              </a:rPr>
              <a:t>1,2</a:t>
            </a:r>
            <a:br>
              <a:rPr lang="en-US" baseline="30000" dirty="0">
                <a:solidFill>
                  <a:schemeClr val="tx1"/>
                </a:solidFill>
              </a:rPr>
            </a:br>
            <a:r>
              <a:rPr lang="en-US" baseline="30000" dirty="0">
                <a:solidFill>
                  <a:schemeClr val="tx1"/>
                </a:solidFill>
              </a:rPr>
              <a:t>Intervening Flow from Glen Canyon to Hoover Dam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36F7131-AB9B-4889-9900-ACB2C8F2EB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32246"/>
            <a:ext cx="1447800" cy="112575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FB25948-F25D-4A30-A8B4-A4458F67E1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7143" y="1226847"/>
            <a:ext cx="7757713" cy="563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8612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CEA2025-0FD7-484F-9215-415EEBA8A9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90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3154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E4D097-56E7-4474-84DB-0138A8D510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12"/>
          <a:stretch/>
        </p:blipFill>
        <p:spPr>
          <a:xfrm>
            <a:off x="159050" y="0"/>
            <a:ext cx="118739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435283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trategic Vision_DC Delegation">
  <a:themeElements>
    <a:clrScheme name="Custom 1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052E65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780</TotalTime>
  <Words>239</Words>
  <Application>Microsoft Office PowerPoint</Application>
  <PresentationFormat>Widescreen</PresentationFormat>
  <Paragraphs>58</Paragraphs>
  <Slides>10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Candara</vt:lpstr>
      <vt:lpstr>Symbol</vt:lpstr>
      <vt:lpstr>1_Office Theme</vt:lpstr>
      <vt:lpstr>Strategic Vision_DC Delegation</vt:lpstr>
      <vt:lpstr>PowerPoint Presentation</vt:lpstr>
      <vt:lpstr>PowerPoint Presentation</vt:lpstr>
      <vt:lpstr>Snow Water Equivalent Conditions as of May 20, 2021</vt:lpstr>
      <vt:lpstr>PowerPoint Presentation</vt:lpstr>
      <vt:lpstr>PowerPoint Presentation</vt:lpstr>
      <vt:lpstr>PowerPoint Presentation</vt:lpstr>
      <vt:lpstr>Lower Basin Side Inflows – WY/CY 20211,2 Intervening Flow from Glen Canyon to Hoover Dam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Bret C. Esslin</dc:creator>
  <cp:lastModifiedBy>Kennedy Shepard</cp:lastModifiedBy>
  <cp:revision>81</cp:revision>
  <dcterms:created xsi:type="dcterms:W3CDTF">2020-03-06T16:48:57Z</dcterms:created>
  <dcterms:modified xsi:type="dcterms:W3CDTF">2021-06-01T16:21:18Z</dcterms:modified>
</cp:coreProperties>
</file>