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8"/>
  </p:notesMasterIdLst>
  <p:sldIdLst>
    <p:sldId id="888" r:id="rId3"/>
    <p:sldId id="764" r:id="rId4"/>
    <p:sldId id="920" r:id="rId5"/>
    <p:sldId id="921" r:id="rId6"/>
    <p:sldId id="912" r:id="rId7"/>
    <p:sldId id="922" r:id="rId8"/>
    <p:sldId id="923" r:id="rId9"/>
    <p:sldId id="925" r:id="rId10"/>
    <p:sldId id="926" r:id="rId11"/>
    <p:sldId id="924" r:id="rId12"/>
    <p:sldId id="927" r:id="rId13"/>
    <p:sldId id="928" r:id="rId14"/>
    <p:sldId id="929" r:id="rId15"/>
    <p:sldId id="930" r:id="rId16"/>
    <p:sldId id="931" r:id="rId17"/>
    <p:sldId id="932" r:id="rId18"/>
    <p:sldId id="933" r:id="rId19"/>
    <p:sldId id="934" r:id="rId20"/>
    <p:sldId id="935" r:id="rId21"/>
    <p:sldId id="936" r:id="rId22"/>
    <p:sldId id="937" r:id="rId23"/>
    <p:sldId id="938" r:id="rId24"/>
    <p:sldId id="939" r:id="rId25"/>
    <p:sldId id="940" r:id="rId26"/>
    <p:sldId id="941" r:id="rId27"/>
    <p:sldId id="942" r:id="rId28"/>
    <p:sldId id="943" r:id="rId29"/>
    <p:sldId id="944" r:id="rId30"/>
    <p:sldId id="945" r:id="rId31"/>
    <p:sldId id="946" r:id="rId32"/>
    <p:sldId id="947" r:id="rId33"/>
    <p:sldId id="948" r:id="rId34"/>
    <p:sldId id="949" r:id="rId35"/>
    <p:sldId id="950" r:id="rId36"/>
    <p:sldId id="95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5285" autoAdjust="0"/>
  </p:normalViewPr>
  <p:slideViewPr>
    <p:cSldViewPr snapToGrid="0">
      <p:cViewPr varScale="1">
        <p:scale>
          <a:sx n="115" d="100"/>
          <a:sy n="115" d="100"/>
        </p:scale>
        <p:origin x="432"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B1B8D-390B-4889-B9F1-F22917ABB0C3}"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116B6-234B-417B-9DA0-D66F415EAF57}" type="slidenum">
              <a:rPr lang="en-US" smtClean="0"/>
              <a:t>‹#›</a:t>
            </a:fld>
            <a:endParaRPr lang="en-US"/>
          </a:p>
        </p:txBody>
      </p:sp>
    </p:spTree>
    <p:extLst>
      <p:ext uri="{BB962C8B-B14F-4D97-AF65-F5344CB8AC3E}">
        <p14:creationId xmlns:p14="http://schemas.microsoft.com/office/powerpoint/2010/main" val="208177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534988"/>
            <a:ext cx="5900737" cy="3319462"/>
          </a:xfrm>
        </p:spPr>
      </p:sp>
      <p:sp>
        <p:nvSpPr>
          <p:cNvPr id="3" name="Notes Placeholder 2"/>
          <p:cNvSpPr>
            <a:spLocks noGrp="1"/>
          </p:cNvSpPr>
          <p:nvPr>
            <p:ph type="body" idx="1"/>
          </p:nvPr>
        </p:nvSpPr>
        <p:spPr>
          <a:xfrm>
            <a:off x="812801" y="4120515"/>
            <a:ext cx="5852160" cy="5226376"/>
          </a:xfrm>
        </p:spPr>
        <p:txBody>
          <a:bodyPr/>
          <a:lstStyle/>
          <a:p>
            <a:pPr defTabSz="989593">
              <a:defRPr/>
            </a:pPr>
            <a:endParaRPr lang="en-US" sz="1400" dirty="0"/>
          </a:p>
        </p:txBody>
      </p:sp>
      <p:sp>
        <p:nvSpPr>
          <p:cNvPr id="5" name="Slide Number Placeholder 4"/>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4741924-A788-457A-A1BA-6370384BBB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18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0753" rtl="0" eaLnBrk="1" fontAlgn="auto" latinLnBrk="0" hangingPunct="1">
              <a:lnSpc>
                <a:spcPct val="100000"/>
              </a:lnSpc>
              <a:spcBef>
                <a:spcPts val="0"/>
              </a:spcBef>
              <a:spcAft>
                <a:spcPts val="0"/>
              </a:spcAft>
              <a:buClrTx/>
              <a:buSzTx/>
              <a:buFontTx/>
              <a:buNone/>
              <a:tabLst/>
              <a:defRPr/>
            </a:pPr>
            <a:fld id="{AFEBAFCF-81E0-4EA6-BA5A-568D8D175B08}"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1010753"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24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534988"/>
            <a:ext cx="5900737" cy="3319462"/>
          </a:xfrm>
        </p:spPr>
      </p:sp>
      <p:sp>
        <p:nvSpPr>
          <p:cNvPr id="3" name="Notes Placeholder 2"/>
          <p:cNvSpPr>
            <a:spLocks noGrp="1"/>
          </p:cNvSpPr>
          <p:nvPr>
            <p:ph type="body" idx="1"/>
          </p:nvPr>
        </p:nvSpPr>
        <p:spPr>
          <a:xfrm>
            <a:off x="812801" y="4120515"/>
            <a:ext cx="5852160" cy="5226376"/>
          </a:xfrm>
        </p:spPr>
        <p:txBody>
          <a:bodyPr/>
          <a:lstStyle/>
          <a:p>
            <a:pPr defTabSz="989593">
              <a:defRPr/>
            </a:pPr>
            <a:endParaRPr lang="en-US" sz="1400" dirty="0"/>
          </a:p>
        </p:txBody>
      </p:sp>
      <p:sp>
        <p:nvSpPr>
          <p:cNvPr id="5" name="Slide Number Placeholder 4"/>
          <p:cNvSpPr>
            <a:spLocks noGrp="1"/>
          </p:cNvSpPr>
          <p:nvPr>
            <p:ph type="sldNum" sz="quarter" idx="5"/>
          </p:nvPr>
        </p:nvSpPr>
        <p:spPr/>
        <p:txBody>
          <a:bodyPr/>
          <a:lstStyle/>
          <a:p>
            <a:pPr marL="0" marR="0" lvl="0" indent="0" algn="r" defTabSz="966588" rtl="0" eaLnBrk="1" fontAlgn="auto" latinLnBrk="0" hangingPunct="1">
              <a:lnSpc>
                <a:spcPct val="100000"/>
              </a:lnSpc>
              <a:spcBef>
                <a:spcPts val="0"/>
              </a:spcBef>
              <a:spcAft>
                <a:spcPts val="0"/>
              </a:spcAft>
              <a:buClrTx/>
              <a:buSzTx/>
              <a:buFontTx/>
              <a:buNone/>
              <a:tabLst/>
              <a:defRPr/>
            </a:pPr>
            <a:fld id="{F4741924-A788-457A-A1BA-6370384BBB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58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8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33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1500">
                <a:solidFill>
                  <a:srgbClr val="FFFFFF"/>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32638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16699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4" name="Date Placeholder 3"/>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62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433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9" name="Freeform 14"/>
          <p:cNvSpPr>
            <a:spLocks/>
          </p:cNvSpPr>
          <p:nvPr/>
        </p:nvSpPr>
        <p:spPr bwMode="hidden">
          <a:xfrm>
            <a:off x="8063255"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1" rIns="68580" bIns="34291" numCol="1" anchor="t" anchorCtr="0" compatLnSpc="1">
            <a:prstTxWarp prst="textNoShape">
              <a:avLst/>
            </a:prstTxWarp>
          </a:bodyPr>
          <a:lstStyle/>
          <a:p>
            <a:endParaRPr lang="en-US" sz="1351">
              <a:solidFill>
                <a:prstClr val="black"/>
              </a:solidFill>
            </a:endParaRPr>
          </a:p>
        </p:txBody>
      </p:sp>
      <p:sp>
        <p:nvSpPr>
          <p:cNvPr id="10" name="Freeform 18"/>
          <p:cNvSpPr>
            <a:spLocks/>
          </p:cNvSpPr>
          <p:nvPr/>
        </p:nvSpPr>
        <p:spPr bwMode="hidden">
          <a:xfrm>
            <a:off x="3492431"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1" rIns="68580" bIns="34291" numCol="1" anchor="t" anchorCtr="0" compatLnSpc="1">
            <a:prstTxWarp prst="textNoShape">
              <a:avLst/>
            </a:prstTxWarp>
          </a:bodyPr>
          <a:lstStyle/>
          <a:p>
            <a:endParaRPr lang="en-US" sz="1351">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1" rIns="68580" bIns="34291" numCol="1" anchor="t" anchorCtr="0" compatLnSpc="1">
            <a:prstTxWarp prst="textNoShape">
              <a:avLst/>
            </a:prstTxWarp>
          </a:bodyPr>
          <a:lstStyle/>
          <a:p>
            <a:endParaRPr lang="en-US" sz="1351">
              <a:solidFill>
                <a:prstClr val="black"/>
              </a:solidFill>
            </a:endParaRPr>
          </a:p>
        </p:txBody>
      </p:sp>
      <p:sp>
        <p:nvSpPr>
          <p:cNvPr id="12" name="Freeform 26"/>
          <p:cNvSpPr>
            <a:spLocks/>
          </p:cNvSpPr>
          <p:nvPr/>
        </p:nvSpPr>
        <p:spPr bwMode="hidden">
          <a:xfrm>
            <a:off x="7479321" y="4074181"/>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1" rIns="68580" bIns="34291" numCol="1" anchor="t" anchorCtr="0" compatLnSpc="1">
            <a:prstTxWarp prst="textNoShape">
              <a:avLst/>
            </a:prstTxWarp>
          </a:bodyPr>
          <a:lstStyle/>
          <a:p>
            <a:endParaRPr lang="en-US" sz="1351">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1" rIns="68580" bIns="34291" numCol="1" anchor="t" anchorCtr="0" compatLnSpc="1">
            <a:prstTxWarp prst="textNoShape">
              <a:avLst/>
            </a:prstTxWarp>
          </a:bodyPr>
          <a:lstStyle/>
          <a:p>
            <a:endParaRPr lang="en-US" sz="1351">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1500">
                <a:solidFill>
                  <a:srgbClr val="FFFFFF"/>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2349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54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1800" b="0">
                <a:solidFill>
                  <a:schemeClr val="tx2"/>
                </a:solidFill>
                <a:latin typeface="+mj-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903114" y="3429007"/>
            <a:ext cx="5093407" cy="2697163"/>
          </a:xfrm>
        </p:spPr>
        <p:txBody>
          <a:bodyPr/>
          <a:lstStyle>
            <a:lvl1pPr>
              <a:defRPr sz="1500"/>
            </a:lvl1pPr>
            <a:lvl2pPr>
              <a:defRPr sz="1351"/>
            </a:lvl2pPr>
            <a:lvl3pPr>
              <a:defRPr sz="1200"/>
            </a:lvl3pPr>
            <a:lvl4pPr>
              <a:defRPr sz="1051"/>
            </a:lvl4pPr>
            <a:lvl5pPr>
              <a:defRPr sz="1051"/>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1800" b="0" i="0">
                <a:solidFill>
                  <a:schemeClr val="tx2"/>
                </a:solidFill>
                <a:latin typeface="+mj-lt"/>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6193367" y="3429007"/>
            <a:ext cx="5096256" cy="2697163"/>
          </a:xfrm>
        </p:spPr>
        <p:txBody>
          <a:bodyPr/>
          <a:lstStyle>
            <a:lvl1pPr>
              <a:defRPr sz="1500"/>
            </a:lvl1pPr>
            <a:lvl2pPr>
              <a:defRPr sz="1351"/>
            </a:lvl2pPr>
            <a:lvl3pPr>
              <a:defRPr sz="1200"/>
            </a:lvl3pPr>
            <a:lvl4pPr>
              <a:defRPr sz="1051"/>
            </a:lvl4pPr>
            <a:lvl5pPr>
              <a:defRPr sz="1051"/>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8982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97711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grpSp>
      <p:sp>
        <p:nvSpPr>
          <p:cNvPr id="2" name="Date Placeholder 1"/>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0250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sp>
        <p:nvSpPr>
          <p:cNvPr id="5" name="Date Placeholder 4"/>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7"/>
            <a:ext cx="4470400" cy="1905001"/>
          </a:xfrm>
        </p:spPr>
        <p:txBody>
          <a:bodyPr anchor="t">
            <a:normAutofit/>
          </a:bodyPr>
          <a:lstStyle>
            <a:lvl1pPr marL="0" indent="0">
              <a:spcBef>
                <a:spcPts val="0"/>
              </a:spcBef>
              <a:spcAft>
                <a:spcPts val="451"/>
              </a:spcAft>
              <a:buNone/>
              <a:defRPr sz="1351">
                <a:solidFill>
                  <a:schemeClr val="tx2"/>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24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1651">
                <a:solidFill>
                  <a:schemeClr val="tx2"/>
                </a:solidFill>
              </a:defRPr>
            </a:lvl1pPr>
            <a:lvl2pPr>
              <a:buClr>
                <a:schemeClr val="bg1"/>
              </a:buClr>
              <a:defRPr sz="1500">
                <a:solidFill>
                  <a:schemeClr val="tx2"/>
                </a:solidFill>
              </a:defRPr>
            </a:lvl2pPr>
            <a:lvl3pPr>
              <a:buClr>
                <a:schemeClr val="bg1"/>
              </a:buClr>
              <a:defRPr sz="1351">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507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grpSp>
      <p:sp>
        <p:nvSpPr>
          <p:cNvPr id="2" name="Title 1"/>
          <p:cNvSpPr>
            <a:spLocks noGrp="1"/>
          </p:cNvSpPr>
          <p:nvPr>
            <p:ph type="title"/>
          </p:nvPr>
        </p:nvSpPr>
        <p:spPr>
          <a:xfrm>
            <a:off x="6498878" y="338667"/>
            <a:ext cx="5083527" cy="2429934"/>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6" y="2785533"/>
            <a:ext cx="5091289" cy="2421467"/>
          </a:xfrm>
        </p:spPr>
        <p:txBody>
          <a:bodyPr>
            <a:normAutofit/>
          </a:bodyPr>
          <a:lstStyle>
            <a:lvl1pPr marL="0" indent="0">
              <a:buNone/>
              <a:defRPr sz="1351">
                <a:solidFill>
                  <a:srgbClr val="FFFFFF"/>
                </a:solidFill>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1A8666D9-BE27-4340-8C56-1701C85A723C}"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endParaRPr lang="en-US" dirty="0"/>
          </a:p>
        </p:txBody>
      </p:sp>
    </p:spTree>
    <p:extLst>
      <p:ext uri="{BB962C8B-B14F-4D97-AF65-F5344CB8AC3E}">
        <p14:creationId xmlns:p14="http://schemas.microsoft.com/office/powerpoint/2010/main" val="111779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1">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71"/>
            <a:ext cx="5048920" cy="365125"/>
          </a:xfrm>
          <a:prstGeom prst="rect">
            <a:avLst/>
          </a:prstGeom>
        </p:spPr>
        <p:txBody>
          <a:bodyPr vert="horz" lIns="91440" tIns="45720" rIns="91440" bIns="45720" rtlCol="0" anchor="ctr"/>
          <a:lstStyle>
            <a:lvl1pPr algn="r">
              <a:defRPr sz="751">
                <a:solidFill>
                  <a:schemeClr val="tx2"/>
                </a:solidFill>
              </a:defRPr>
            </a:lvl1pPr>
          </a:lstStyle>
          <a:p>
            <a:fld id="{030C329A-D020-41A7-81E0-41453C005F5A}" type="datetimeFigureOut">
              <a:rPr lang="en-US" smtClean="0">
                <a:solidFill>
                  <a:srgbClr val="073E87"/>
                </a:solidFill>
              </a:rPr>
              <a:pPr/>
              <a:t>9/25/2023</a:t>
            </a:fld>
            <a:endParaRPr lang="en-US">
              <a:solidFill>
                <a:srgbClr val="073E87"/>
              </a:solidFill>
            </a:endParaRPr>
          </a:p>
        </p:txBody>
      </p:sp>
      <p:sp>
        <p:nvSpPr>
          <p:cNvPr id="5" name="Footer Placeholder 4"/>
          <p:cNvSpPr>
            <a:spLocks noGrp="1"/>
          </p:cNvSpPr>
          <p:nvPr>
            <p:ph type="ftr" sz="quarter" idx="3"/>
          </p:nvPr>
        </p:nvSpPr>
        <p:spPr>
          <a:xfrm>
            <a:off x="258189" y="6250171"/>
            <a:ext cx="5048921" cy="365125"/>
          </a:xfrm>
          <a:prstGeom prst="rect">
            <a:avLst/>
          </a:prstGeom>
        </p:spPr>
        <p:txBody>
          <a:bodyPr vert="horz" lIns="91440" tIns="45720" rIns="91440" bIns="45720" rtlCol="0" anchor="ctr"/>
          <a:lstStyle>
            <a:lvl1pPr algn="l">
              <a:defRPr sz="751">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5321452" y="6250170"/>
            <a:ext cx="1549101" cy="365125"/>
          </a:xfrm>
          <a:prstGeom prst="rect">
            <a:avLst/>
          </a:prstGeom>
        </p:spPr>
        <p:txBody>
          <a:bodyPr vert="horz" lIns="91440" tIns="45720" rIns="91440" bIns="45720" rtlCol="0" anchor="ctr"/>
          <a:lstStyle>
            <a:lvl1pPr algn="ctr">
              <a:defRPr sz="751">
                <a:solidFill>
                  <a:schemeClr val="tx2"/>
                </a:solidFill>
              </a:defRPr>
            </a:lvl1pPr>
          </a:lstStyle>
          <a:p>
            <a:fld id="{1A8666D9-BE27-4340-8C56-1701C85A723C}"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1162761" y="2675467"/>
            <a:ext cx="9877777" cy="3450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83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783"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35" indent="-205735" algn="l" defTabSz="685783"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87" indent="-205735" algn="l" defTabSz="685783" rtl="0" eaLnBrk="1" latinLnBrk="0" hangingPunct="1">
        <a:spcBef>
          <a:spcPct val="20000"/>
        </a:spcBef>
        <a:buClr>
          <a:schemeClr val="accent1"/>
        </a:buClr>
        <a:buSzPct val="100000"/>
        <a:buFont typeface="Symbol" pitchFamily="18" charset="2"/>
        <a:buChar char=""/>
        <a:defRPr sz="1651" kern="1200">
          <a:solidFill>
            <a:schemeClr val="tx2"/>
          </a:solidFill>
          <a:latin typeface="+mn-lt"/>
          <a:ea typeface="+mn-ea"/>
          <a:cs typeface="+mn-cs"/>
        </a:defRPr>
      </a:lvl2pPr>
      <a:lvl3pPr marL="641731" indent="-171446" algn="l" defTabSz="685783"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29" indent="-171446" algn="l" defTabSz="685783" rtl="0" eaLnBrk="1" latinLnBrk="0" hangingPunct="1">
        <a:spcBef>
          <a:spcPct val="20000"/>
        </a:spcBef>
        <a:buClr>
          <a:schemeClr val="accent1"/>
        </a:buClr>
        <a:buSzPct val="100000"/>
        <a:buFont typeface="Symbol" pitchFamily="18" charset="2"/>
        <a:buChar char=""/>
        <a:defRPr sz="1351" kern="1200">
          <a:solidFill>
            <a:schemeClr val="tx2"/>
          </a:solidFill>
          <a:latin typeface="+mn-lt"/>
          <a:ea typeface="+mn-ea"/>
          <a:cs typeface="+mn-cs"/>
        </a:defRPr>
      </a:lvl4pPr>
      <a:lvl5pPr marL="1097253" indent="-171446" algn="l" defTabSz="685783"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277" indent="-171446" algn="l" defTabSz="685783" rtl="0" eaLnBrk="1" latinLnBrk="0" hangingPunct="1">
        <a:spcBef>
          <a:spcPts val="288"/>
        </a:spcBef>
        <a:buClr>
          <a:schemeClr val="accent1"/>
        </a:buClr>
        <a:buFont typeface="Symbol" pitchFamily="18" charset="2"/>
        <a:buChar char="*"/>
        <a:defRPr sz="1051" kern="1200">
          <a:solidFill>
            <a:schemeClr val="tx2"/>
          </a:solidFill>
          <a:latin typeface="+mn-lt"/>
          <a:ea typeface="+mn-ea"/>
          <a:cs typeface="+mn-cs"/>
        </a:defRPr>
      </a:lvl6pPr>
      <a:lvl7pPr marL="1577301" indent="-171446" algn="l" defTabSz="685783" rtl="0" eaLnBrk="1" latinLnBrk="0" hangingPunct="1">
        <a:spcBef>
          <a:spcPts val="288"/>
        </a:spcBef>
        <a:buClr>
          <a:schemeClr val="accent1"/>
        </a:buClr>
        <a:buFont typeface="Symbol" pitchFamily="18" charset="2"/>
        <a:buChar char="*"/>
        <a:defRPr sz="1051" kern="1200">
          <a:solidFill>
            <a:schemeClr val="tx2"/>
          </a:solidFill>
          <a:latin typeface="+mn-lt"/>
          <a:ea typeface="+mn-ea"/>
          <a:cs typeface="+mn-cs"/>
        </a:defRPr>
      </a:lvl7pPr>
      <a:lvl8pPr marL="1817325" indent="-171446" algn="l" defTabSz="685783" rtl="0" eaLnBrk="1" latinLnBrk="0" hangingPunct="1">
        <a:spcBef>
          <a:spcPts val="288"/>
        </a:spcBef>
        <a:buClr>
          <a:schemeClr val="accent1"/>
        </a:buClr>
        <a:buFont typeface="Symbol" pitchFamily="18" charset="2"/>
        <a:buChar char="*"/>
        <a:defRPr sz="1051" kern="1200">
          <a:solidFill>
            <a:schemeClr val="tx2"/>
          </a:solidFill>
          <a:latin typeface="+mn-lt"/>
          <a:ea typeface="+mn-ea"/>
          <a:cs typeface="+mn-cs"/>
        </a:defRPr>
      </a:lvl8pPr>
      <a:lvl9pPr marL="2057349" indent="-171446" algn="l" defTabSz="685783" rtl="0" eaLnBrk="1" latinLnBrk="0" hangingPunct="1">
        <a:spcBef>
          <a:spcPts val="288"/>
        </a:spcBef>
        <a:buClr>
          <a:schemeClr val="accent1"/>
        </a:buClr>
        <a:buFont typeface="Symbol" pitchFamily="18" charset="2"/>
        <a:buChar char="*"/>
        <a:defRPr sz="1051" kern="1200">
          <a:solidFill>
            <a:schemeClr val="tx2"/>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844" y="484933"/>
            <a:ext cx="6858000" cy="939547"/>
          </a:xfrm>
        </p:spPr>
        <p:txBody>
          <a:bodyPr>
            <a:normAutofit fontScale="90000"/>
          </a:bodyPr>
          <a:lstStyle/>
          <a:p>
            <a:r>
              <a:rPr lang="en-US" sz="6000" b="1" dirty="0"/>
              <a:t>Welcome </a:t>
            </a:r>
          </a:p>
        </p:txBody>
      </p:sp>
      <p:sp>
        <p:nvSpPr>
          <p:cNvPr id="9" name="Content Placeholder 8">
            <a:extLst>
              <a:ext uri="{FF2B5EF4-FFF2-40B4-BE49-F238E27FC236}">
                <a16:creationId xmlns:a16="http://schemas.microsoft.com/office/drawing/2014/main" id="{8B00D143-3041-4F49-86F1-E8ACD2998BAC}"/>
              </a:ext>
            </a:extLst>
          </p:cNvPr>
          <p:cNvSpPr>
            <a:spLocks noGrp="1"/>
          </p:cNvSpPr>
          <p:nvPr>
            <p:ph sz="half" idx="2"/>
          </p:nvPr>
        </p:nvSpPr>
        <p:spPr>
          <a:xfrm>
            <a:off x="411159" y="2435946"/>
            <a:ext cx="11369681" cy="3996786"/>
          </a:xfrm>
        </p:spPr>
        <p:txBody>
          <a:bodyPr>
            <a:normAutofit fontScale="77500" lnSpcReduction="20000"/>
          </a:bodyPr>
          <a:lstStyle/>
          <a:p>
            <a:pPr>
              <a:buFont typeface="Arial" panose="020B0604020202020204" pitchFamily="34" charset="0"/>
              <a:buChar char="•"/>
            </a:pPr>
            <a:r>
              <a:rPr lang="en-US" sz="3400" dirty="0"/>
              <a:t>Please keep your phone muted during the meeting. </a:t>
            </a:r>
          </a:p>
          <a:p>
            <a:pPr>
              <a:buFont typeface="Arial" panose="020B0604020202020204" pitchFamily="34" charset="0"/>
              <a:buChar char="•"/>
            </a:pPr>
            <a:endParaRPr lang="en-US" sz="3400" dirty="0"/>
          </a:p>
          <a:p>
            <a:pPr>
              <a:buFont typeface="Arial" panose="020B0604020202020204" pitchFamily="34" charset="0"/>
              <a:buChar char="•"/>
            </a:pPr>
            <a:r>
              <a:rPr lang="en-US" sz="3400" dirty="0"/>
              <a:t>Type your question/comment in the chat box and it will be read and addressed at the end of each presentation </a:t>
            </a:r>
          </a:p>
          <a:p>
            <a:pPr>
              <a:buFont typeface="Arial" panose="020B0604020202020204" pitchFamily="34" charset="0"/>
              <a:buChar char="•"/>
            </a:pPr>
            <a:endParaRPr lang="en-US" sz="3400" dirty="0"/>
          </a:p>
          <a:p>
            <a:pPr>
              <a:buFont typeface="Arial" panose="020B0604020202020204" pitchFamily="34" charset="0"/>
              <a:buChar char="•"/>
            </a:pPr>
            <a:r>
              <a:rPr lang="en-US" sz="3400" dirty="0"/>
              <a:t>During the Call to Public people will have the option to speak to the Council.</a:t>
            </a:r>
          </a:p>
          <a:p>
            <a:pPr>
              <a:buFont typeface="Arial" panose="020B0604020202020204" pitchFamily="34" charset="0"/>
              <a:buChar char="•"/>
            </a:pPr>
            <a:endParaRPr lang="en-US" sz="3400" dirty="0"/>
          </a:p>
          <a:p>
            <a:pPr>
              <a:buFont typeface="Arial" panose="020B0604020202020204" pitchFamily="34" charset="0"/>
              <a:buChar char="•"/>
            </a:pPr>
            <a:r>
              <a:rPr lang="en-US" sz="3400" dirty="0"/>
              <a:t>With any technical difficulties please contact ADWR Help Desk at 602-771-8444 or tickets@azwater.gov </a:t>
            </a:r>
          </a:p>
          <a:p>
            <a:pPr>
              <a:buFont typeface="Arial" panose="020B0604020202020204" pitchFamily="34" charset="0"/>
              <a:buChar char="•"/>
            </a:pPr>
            <a:endParaRPr lang="en-US" sz="1800" dirty="0"/>
          </a:p>
          <a:p>
            <a:pPr>
              <a:buFont typeface="Wingdings" panose="05000000000000000000" pitchFamily="2" charset="2"/>
              <a:buChar char="v"/>
            </a:pPr>
            <a:endParaRPr lang="en-US" sz="1800" dirty="0"/>
          </a:p>
          <a:p>
            <a:endParaRPr lang="en-US" dirty="0"/>
          </a:p>
        </p:txBody>
      </p:sp>
      <p:sp>
        <p:nvSpPr>
          <p:cNvPr id="3" name="Slide Number Placeholder 2">
            <a:extLst>
              <a:ext uri="{FF2B5EF4-FFF2-40B4-BE49-F238E27FC236}">
                <a16:creationId xmlns:a16="http://schemas.microsoft.com/office/drawing/2014/main" id="{75D6AA2D-E52E-4DAE-9097-B178C528BF3B}"/>
              </a:ext>
            </a:extLst>
          </p:cNvPr>
          <p:cNvSpPr>
            <a:spLocks noGrp="1"/>
          </p:cNvSpPr>
          <p:nvPr>
            <p:ph type="sldNum" sz="quarter" idx="12"/>
          </p:nvPr>
        </p:nvSpPr>
        <p:spPr/>
        <p:txBody>
          <a:bodyPr/>
          <a:lstStyle/>
          <a:p>
            <a:pPr defTabSz="514338">
              <a:defRPr/>
            </a:pPr>
            <a:fld id="{1A8666D9-BE27-4340-8C56-1701C85A723C}" type="slidenum">
              <a:rPr lang="en-US" sz="563">
                <a:solidFill>
                  <a:srgbClr val="073E87"/>
                </a:solidFill>
                <a:latin typeface="Candara"/>
              </a:rPr>
              <a:pPr defTabSz="514338">
                <a:defRPr/>
              </a:pPr>
              <a:t>1</a:t>
            </a:fld>
            <a:endParaRPr lang="en-US" sz="563" dirty="0">
              <a:solidFill>
                <a:srgbClr val="073E87"/>
              </a:solidFill>
              <a:latin typeface="Candara"/>
            </a:endParaRPr>
          </a:p>
        </p:txBody>
      </p:sp>
      <p:pic>
        <p:nvPicPr>
          <p:cNvPr id="7" name="Picture 6">
            <a:extLst>
              <a:ext uri="{FF2B5EF4-FFF2-40B4-BE49-F238E27FC236}">
                <a16:creationId xmlns:a16="http://schemas.microsoft.com/office/drawing/2014/main" id="{626ED804-F850-4862-BDAC-8015DA1E2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507" y="6108076"/>
            <a:ext cx="801539" cy="623247"/>
          </a:xfrm>
          <a:prstGeom prst="rect">
            <a:avLst/>
          </a:prstGeom>
        </p:spPr>
      </p:pic>
    </p:spTree>
    <p:extLst>
      <p:ext uri="{BB962C8B-B14F-4D97-AF65-F5344CB8AC3E}">
        <p14:creationId xmlns:p14="http://schemas.microsoft.com/office/powerpoint/2010/main" val="144801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899AF-3DFA-8B6F-E6A4-35CB1AE7F042}"/>
              </a:ext>
            </a:extLst>
          </p:cNvPr>
          <p:cNvGraphicFramePr>
            <a:graphicFrameLocks noGrp="1"/>
          </p:cNvGraphicFramePr>
          <p:nvPr>
            <p:ph idx="1"/>
          </p:nvPr>
        </p:nvGraphicFramePr>
        <p:xfrm>
          <a:off x="276226" y="1363469"/>
          <a:ext cx="11639548" cy="4981571"/>
        </p:xfrm>
        <a:graphic>
          <a:graphicData uri="http://schemas.openxmlformats.org/drawingml/2006/table">
            <a:tbl>
              <a:tblPr firstRow="1" firstCol="1" bandRow="1"/>
              <a:tblGrid>
                <a:gridCol w="1662796">
                  <a:extLst>
                    <a:ext uri="{9D8B030D-6E8A-4147-A177-3AD203B41FA5}">
                      <a16:colId xmlns:a16="http://schemas.microsoft.com/office/drawing/2014/main" val="713569022"/>
                    </a:ext>
                  </a:extLst>
                </a:gridCol>
                <a:gridCol w="1247094">
                  <a:extLst>
                    <a:ext uri="{9D8B030D-6E8A-4147-A177-3AD203B41FA5}">
                      <a16:colId xmlns:a16="http://schemas.microsoft.com/office/drawing/2014/main" val="384415249"/>
                    </a:ext>
                  </a:extLst>
                </a:gridCol>
                <a:gridCol w="1247094">
                  <a:extLst>
                    <a:ext uri="{9D8B030D-6E8A-4147-A177-3AD203B41FA5}">
                      <a16:colId xmlns:a16="http://schemas.microsoft.com/office/drawing/2014/main" val="4059287120"/>
                    </a:ext>
                  </a:extLst>
                </a:gridCol>
                <a:gridCol w="1247094">
                  <a:extLst>
                    <a:ext uri="{9D8B030D-6E8A-4147-A177-3AD203B41FA5}">
                      <a16:colId xmlns:a16="http://schemas.microsoft.com/office/drawing/2014/main" val="3490533239"/>
                    </a:ext>
                  </a:extLst>
                </a:gridCol>
                <a:gridCol w="1247094">
                  <a:extLst>
                    <a:ext uri="{9D8B030D-6E8A-4147-A177-3AD203B41FA5}">
                      <a16:colId xmlns:a16="http://schemas.microsoft.com/office/drawing/2014/main" val="2056592718"/>
                    </a:ext>
                  </a:extLst>
                </a:gridCol>
                <a:gridCol w="1247094">
                  <a:extLst>
                    <a:ext uri="{9D8B030D-6E8A-4147-A177-3AD203B41FA5}">
                      <a16:colId xmlns:a16="http://schemas.microsoft.com/office/drawing/2014/main" val="148650662"/>
                    </a:ext>
                  </a:extLst>
                </a:gridCol>
                <a:gridCol w="1247094">
                  <a:extLst>
                    <a:ext uri="{9D8B030D-6E8A-4147-A177-3AD203B41FA5}">
                      <a16:colId xmlns:a16="http://schemas.microsoft.com/office/drawing/2014/main" val="3413574608"/>
                    </a:ext>
                  </a:extLst>
                </a:gridCol>
                <a:gridCol w="1247094">
                  <a:extLst>
                    <a:ext uri="{9D8B030D-6E8A-4147-A177-3AD203B41FA5}">
                      <a16:colId xmlns:a16="http://schemas.microsoft.com/office/drawing/2014/main" val="1493904578"/>
                    </a:ext>
                  </a:extLst>
                </a:gridCol>
                <a:gridCol w="1247094">
                  <a:extLst>
                    <a:ext uri="{9D8B030D-6E8A-4147-A177-3AD203B41FA5}">
                      <a16:colId xmlns:a16="http://schemas.microsoft.com/office/drawing/2014/main" val="2454378583"/>
                    </a:ext>
                  </a:extLst>
                </a:gridCol>
              </a:tblGrid>
              <a:tr h="668268">
                <a:tc grid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89668613"/>
                  </a:ext>
                </a:extLst>
              </a:tr>
              <a:tr h="641451">
                <a:tc row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WMAP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Max $2.00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38721188"/>
                  </a:ext>
                </a:extLst>
              </a:tr>
              <a:tr h="641451">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$13,803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$17,329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$13,971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480926"/>
                  </a:ext>
                </a:extLst>
              </a:tr>
              <a:tr h="1297376">
                <a:tc row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Administration &amp; Enforcement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Min. $0.50</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Max. $1.00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29653857"/>
                  </a:ext>
                </a:extLst>
              </a:tr>
              <a:tr h="641451">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$13,803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770935"/>
                  </a:ext>
                </a:extLst>
              </a:tr>
              <a:tr h="450123">
                <a:tc row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TBD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04842743"/>
                  </a:ext>
                </a:extLst>
              </a:tr>
              <a:tr h="641451">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$34,481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$30,828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$31,521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$24,930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535925"/>
                  </a:ext>
                </a:extLst>
              </a:tr>
            </a:tbl>
          </a:graphicData>
        </a:graphic>
      </p:graphicFrame>
      <p:sp>
        <p:nvSpPr>
          <p:cNvPr id="3" name="Title 2">
            <a:extLst>
              <a:ext uri="{FF2B5EF4-FFF2-40B4-BE49-F238E27FC236}">
                <a16:creationId xmlns:a16="http://schemas.microsoft.com/office/drawing/2014/main" id="{32A3F5C5-478B-6A18-345D-6142AD30658F}"/>
              </a:ext>
            </a:extLst>
          </p:cNvPr>
          <p:cNvSpPr>
            <a:spLocks noGrp="1"/>
          </p:cNvSpPr>
          <p:nvPr>
            <p:ph type="title"/>
          </p:nvPr>
        </p:nvSpPr>
        <p:spPr/>
        <p:txBody>
          <a:bodyPr>
            <a:normAutofit/>
          </a:bodyPr>
          <a:lstStyle/>
          <a:p>
            <a:r>
              <a:rPr lang="en-US" sz="4000" dirty="0"/>
              <a:t>Withdrawal Fees Information</a:t>
            </a:r>
          </a:p>
        </p:txBody>
      </p:sp>
      <p:sp>
        <p:nvSpPr>
          <p:cNvPr id="6" name="TextBox 5">
            <a:extLst>
              <a:ext uri="{FF2B5EF4-FFF2-40B4-BE49-F238E27FC236}">
                <a16:creationId xmlns:a16="http://schemas.microsoft.com/office/drawing/2014/main" id="{E3C7909A-4846-728E-03C7-4C0AE7F7CA6B}"/>
              </a:ext>
            </a:extLst>
          </p:cNvPr>
          <p:cNvSpPr txBox="1"/>
          <p:nvPr/>
        </p:nvSpPr>
        <p:spPr>
          <a:xfrm>
            <a:off x="342902" y="6359137"/>
            <a:ext cx="11706224" cy="369332"/>
          </a:xfrm>
          <a:prstGeom prst="rect">
            <a:avLst/>
          </a:prstGeom>
          <a:noFill/>
        </p:spPr>
        <p:txBody>
          <a:bodyPr wrap="square" rtlCol="0">
            <a:spAutoFit/>
          </a:bodyPr>
          <a:lstStyle/>
          <a:p>
            <a:r>
              <a:rPr lang="en-US" sz="1800">
                <a:effectLst/>
                <a:latin typeface="Calibri" panose="020F0502020204030204" pitchFamily="34" charset="0"/>
                <a:ea typeface="Times New Roman" panose="02020603050405020304" pitchFamily="18" charset="0"/>
              </a:rPr>
              <a:t>*</a:t>
            </a:r>
            <a:r>
              <a:rPr lang="en-US" sz="1800">
                <a:effectLst/>
                <a:latin typeface="Calibri" panose="020F0502020204030204" pitchFamily="34" charset="0"/>
                <a:ea typeface="Times New Roman" panose="02020603050405020304" pitchFamily="18" charset="0"/>
                <a:cs typeface="Arial" panose="020B0604020202020204" pitchFamily="34" charset="0"/>
              </a:rPr>
              <a:t> In addition to WMAP and Admin &amp; Enforcement, amount includes late fees, Recovery Wells fee, and Water Quality Fund</a:t>
            </a:r>
            <a:endParaRPr lang="en-US" dirty="0"/>
          </a:p>
        </p:txBody>
      </p:sp>
    </p:spTree>
    <p:extLst>
      <p:ext uri="{BB962C8B-B14F-4D97-AF65-F5344CB8AC3E}">
        <p14:creationId xmlns:p14="http://schemas.microsoft.com/office/powerpoint/2010/main" val="120451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tx2"/>
                </a:solidFill>
              </a:rPr>
              <a:t>WMAP Completed Project Presentation</a:t>
            </a:r>
          </a:p>
          <a:p>
            <a:pPr>
              <a:lnSpc>
                <a:spcPct val="150000"/>
              </a:lnSpc>
            </a:pPr>
            <a:r>
              <a:rPr lang="en-US" sz="1600" dirty="0">
                <a:solidFill>
                  <a:schemeClr val="tx2"/>
                </a:solidFill>
              </a:rPr>
              <a:t>          a. City of Prescott’s Conservation Webpage Redesign – Kay </a:t>
            </a:r>
            <a:r>
              <a:rPr lang="en-US" sz="1600" dirty="0" err="1">
                <a:solidFill>
                  <a:schemeClr val="tx2"/>
                </a:solidFill>
              </a:rPr>
              <a:t>Sydow</a:t>
            </a:r>
            <a:r>
              <a:rPr lang="en-US" sz="1600" dirty="0">
                <a:solidFill>
                  <a:schemeClr val="tx2"/>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312843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54429" y="770451"/>
            <a:ext cx="6815446" cy="1885663"/>
          </a:xfrm>
        </p:spPr>
        <p:txBody>
          <a:bodyPr>
            <a:normAutofit/>
          </a:bodyPr>
          <a:lstStyle/>
          <a:p>
            <a:pPr algn="ctr"/>
            <a:r>
              <a:rPr lang="en-US" sz="5400" b="1" dirty="0">
                <a:latin typeface="+mn-lt"/>
              </a:rPr>
              <a:t>Groundwater Users</a:t>
            </a:r>
            <a:br>
              <a:rPr lang="en-US" sz="5400" b="1" dirty="0">
                <a:latin typeface="+mn-lt"/>
              </a:rPr>
            </a:br>
            <a:r>
              <a:rPr lang="en-US" sz="5400" b="1" dirty="0">
                <a:latin typeface="+mn-lt"/>
              </a:rPr>
              <a:t> Advisory Council</a:t>
            </a:r>
            <a:endParaRPr lang="en-US" sz="5400" dirty="0"/>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843374" y="2426661"/>
            <a:ext cx="6437555" cy="2717697"/>
          </a:xfrm>
        </p:spPr>
        <p:txBody>
          <a:bodyPr>
            <a:normAutofit/>
          </a:bodyPr>
          <a:lstStyle/>
          <a:p>
            <a:pPr algn="ctr"/>
            <a:r>
              <a:rPr lang="en-US" sz="4000" b="1" dirty="0">
                <a:latin typeface="Corbel" panose="020B0503020204020204" pitchFamily="34" charset="0"/>
              </a:rPr>
              <a:t>Water Management</a:t>
            </a:r>
          </a:p>
          <a:p>
            <a:pPr algn="ctr"/>
            <a:r>
              <a:rPr lang="en-US" sz="4000" b="1" dirty="0">
                <a:latin typeface="Corbel" panose="020B0503020204020204" pitchFamily="34" charset="0"/>
              </a:rPr>
              <a:t> Assistance Program</a:t>
            </a:r>
          </a:p>
          <a:p>
            <a:pPr algn="ctr"/>
            <a:r>
              <a:rPr lang="en-US" sz="4000" b="1" dirty="0">
                <a:latin typeface="Corbel" panose="020B0503020204020204" pitchFamily="34" charset="0"/>
              </a:rPr>
              <a:t>(WMAP)</a:t>
            </a:r>
          </a:p>
        </p:txBody>
      </p:sp>
      <p:sp>
        <p:nvSpPr>
          <p:cNvPr id="10" name="Picture Placeholder 9">
            <a:extLst>
              <a:ext uri="{FF2B5EF4-FFF2-40B4-BE49-F238E27FC236}">
                <a16:creationId xmlns:a16="http://schemas.microsoft.com/office/drawing/2014/main" id="{4B78097E-B5FE-F4B0-C903-3B0D7196B45F}"/>
              </a:ext>
            </a:extLst>
          </p:cNvPr>
          <p:cNvSpPr>
            <a:spLocks noGrp="1"/>
          </p:cNvSpPr>
          <p:nvPr>
            <p:ph type="pic" sz="quarter" idx="13"/>
          </p:nvPr>
        </p:nvSpPr>
        <p:spPr/>
        <p:txBody>
          <a:bodyPr/>
          <a:lstStyle/>
          <a:p>
            <a:endParaRPr lang="en-US"/>
          </a:p>
        </p:txBody>
      </p:sp>
      <p:pic>
        <p:nvPicPr>
          <p:cNvPr id="14" name="Picture 13">
            <a:extLst>
              <a:ext uri="{FF2B5EF4-FFF2-40B4-BE49-F238E27FC236}">
                <a16:creationId xmlns:a16="http://schemas.microsoft.com/office/drawing/2014/main" id="{B04DD351-66A0-D362-E2DC-51E39639441B}"/>
              </a:ext>
            </a:extLst>
          </p:cNvPr>
          <p:cNvPicPr>
            <a:picLocks noChangeAspect="1"/>
          </p:cNvPicPr>
          <p:nvPr/>
        </p:nvPicPr>
        <p:blipFill rotWithShape="1">
          <a:blip r:embed="rId2"/>
          <a:srcRect l="65194" r="-7144"/>
          <a:stretch/>
        </p:blipFill>
        <p:spPr>
          <a:xfrm>
            <a:off x="8067675" y="0"/>
            <a:ext cx="4961444" cy="6858000"/>
          </a:xfrm>
          <a:prstGeom prst="rect">
            <a:avLst/>
          </a:prstGeom>
        </p:spPr>
      </p:pic>
      <p:sp>
        <p:nvSpPr>
          <p:cNvPr id="16" name="TextBox 15">
            <a:extLst>
              <a:ext uri="{FF2B5EF4-FFF2-40B4-BE49-F238E27FC236}">
                <a16:creationId xmlns:a16="http://schemas.microsoft.com/office/drawing/2014/main" id="{D4BE3B25-09F7-A5BB-FDEA-C1BE331964C8}"/>
              </a:ext>
            </a:extLst>
          </p:cNvPr>
          <p:cNvSpPr txBox="1"/>
          <p:nvPr/>
        </p:nvSpPr>
        <p:spPr>
          <a:xfrm>
            <a:off x="1000125" y="5867400"/>
            <a:ext cx="6191250" cy="461665"/>
          </a:xfrm>
          <a:prstGeom prst="rect">
            <a:avLst/>
          </a:prstGeom>
          <a:noFill/>
        </p:spPr>
        <p:txBody>
          <a:bodyPr wrap="square" rtlCol="0">
            <a:spAutoFit/>
          </a:bodyPr>
          <a:lstStyle/>
          <a:p>
            <a:pPr algn="ctr"/>
            <a:r>
              <a:rPr lang="en-US" sz="2400" dirty="0">
                <a:solidFill>
                  <a:schemeClr val="bg1"/>
                </a:solidFill>
              </a:rPr>
              <a:t>September 25, 2023</a:t>
            </a:r>
          </a:p>
        </p:txBody>
      </p:sp>
    </p:spTree>
    <p:extLst>
      <p:ext uri="{BB962C8B-B14F-4D97-AF65-F5344CB8AC3E}">
        <p14:creationId xmlns:p14="http://schemas.microsoft.com/office/powerpoint/2010/main" val="272071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98939" y="4010025"/>
            <a:ext cx="3209008" cy="1323975"/>
          </a:xfrm>
        </p:spPr>
        <p:txBody>
          <a:bodyPr>
            <a:normAutofit/>
          </a:bodyPr>
          <a:lstStyle/>
          <a:p>
            <a:r>
              <a:rPr lang="en-US" sz="4400" dirty="0"/>
              <a:t>Project Tasks</a:t>
            </a:r>
          </a:p>
        </p:txBody>
      </p:sp>
      <p:pic>
        <p:nvPicPr>
          <p:cNvPr id="11" name="Picture Placeholder 10" descr="A computer screen with icons&#10;&#10;Description automatically generated">
            <a:extLst>
              <a:ext uri="{FF2B5EF4-FFF2-40B4-BE49-F238E27FC236}">
                <a16:creationId xmlns:a16="http://schemas.microsoft.com/office/drawing/2014/main" id="{36EE4103-5837-FEA3-7838-37782853E7BB}"/>
              </a:ext>
            </a:extLst>
          </p:cNvPr>
          <p:cNvPicPr>
            <a:picLocks noGrp="1" noChangeAspect="1"/>
          </p:cNvPicPr>
          <p:nvPr>
            <p:ph type="pic" sz="quarter" idx="14"/>
          </p:nvPr>
        </p:nvPicPr>
        <p:blipFill>
          <a:blip r:embed="rId3"/>
          <a:srcRect t="975" b="975"/>
          <a:stretch>
            <a:fillRect/>
          </a:stretch>
        </p:blipFill>
        <p:spPr>
          <a:xfrm>
            <a:off x="4076698" y="0"/>
            <a:ext cx="4076701" cy="3429000"/>
          </a:xfrm>
        </p:spPr>
      </p:pic>
      <p:sp>
        <p:nvSpPr>
          <p:cNvPr id="14" name="TextBox 13">
            <a:extLst>
              <a:ext uri="{FF2B5EF4-FFF2-40B4-BE49-F238E27FC236}">
                <a16:creationId xmlns:a16="http://schemas.microsoft.com/office/drawing/2014/main" id="{CD11FC16-D60A-AB09-B3F3-9BD646760CBD}"/>
              </a:ext>
            </a:extLst>
          </p:cNvPr>
          <p:cNvSpPr txBox="1">
            <a:spLocks noChangeAspect="1"/>
          </p:cNvSpPr>
          <p:nvPr/>
        </p:nvSpPr>
        <p:spPr>
          <a:xfrm>
            <a:off x="4076698" y="3360269"/>
            <a:ext cx="8115301" cy="3497731"/>
          </a:xfrm>
          <a:prstGeom prst="rect">
            <a:avLst/>
          </a:prstGeom>
          <a:solidFill>
            <a:schemeClr val="bg1"/>
          </a:solidFill>
          <a:ln>
            <a:noFill/>
          </a:ln>
        </p:spPr>
        <p:txBody>
          <a:bodyPr wrap="square" rtlCol="0">
            <a:noAutofit/>
          </a:bodyPr>
          <a:lstStyle/>
          <a:p>
            <a:pPr marL="457200" indent="-457200">
              <a:buFont typeface="+mj-lt"/>
              <a:buAutoNum type="arabicPeriod"/>
            </a:pPr>
            <a:endParaRPr lang="en-US" sz="2400" dirty="0"/>
          </a:p>
          <a:p>
            <a:pPr marL="457200" indent="-457200">
              <a:spcBef>
                <a:spcPts val="600"/>
              </a:spcBef>
              <a:buFont typeface="+mj-lt"/>
              <a:buAutoNum type="arabicPeriod"/>
            </a:pPr>
            <a:r>
              <a:rPr lang="en-US" sz="2400" dirty="0">
                <a:latin typeface="+mj-lt"/>
              </a:rPr>
              <a:t>Hire a Professional Webpage Designer</a:t>
            </a:r>
          </a:p>
          <a:p>
            <a:pPr marL="457200" indent="-457200">
              <a:spcBef>
                <a:spcPts val="600"/>
              </a:spcBef>
              <a:buFont typeface="+mj-lt"/>
              <a:buAutoNum type="arabicPeriod"/>
            </a:pPr>
            <a:r>
              <a:rPr lang="en-US" sz="2400" dirty="0">
                <a:latin typeface="+mj-lt"/>
              </a:rPr>
              <a:t>Weekly or Monthly Communication with the Designer</a:t>
            </a:r>
          </a:p>
          <a:p>
            <a:pPr marL="457200" indent="-457200">
              <a:spcBef>
                <a:spcPts val="600"/>
              </a:spcBef>
              <a:buFont typeface="+mj-lt"/>
              <a:buAutoNum type="arabicPeriod"/>
            </a:pPr>
            <a:r>
              <a:rPr lang="en-US" sz="2400" dirty="0">
                <a:latin typeface="+mj-lt"/>
              </a:rPr>
              <a:t>Finalize the Design</a:t>
            </a:r>
          </a:p>
          <a:p>
            <a:pPr marL="457200" indent="-457200">
              <a:spcBef>
                <a:spcPts val="600"/>
              </a:spcBef>
              <a:buFont typeface="+mj-lt"/>
              <a:buAutoNum type="arabicPeriod"/>
            </a:pPr>
            <a:r>
              <a:rPr lang="en-US" sz="2400" dirty="0">
                <a:latin typeface="+mj-lt"/>
              </a:rPr>
              <a:t>Outreach</a:t>
            </a:r>
          </a:p>
          <a:p>
            <a:pPr marL="457200" indent="-457200">
              <a:buFont typeface="+mj-lt"/>
              <a:buAutoNum type="arabicPeriod"/>
            </a:pPr>
            <a:endParaRPr lang="en-US" sz="2400" dirty="0"/>
          </a:p>
          <a:p>
            <a:endParaRPr lang="en-US" sz="2400" dirty="0"/>
          </a:p>
          <a:p>
            <a:endParaRPr lang="en-US" sz="2400" dirty="0"/>
          </a:p>
          <a:p>
            <a:endParaRPr lang="en-US" dirty="0"/>
          </a:p>
        </p:txBody>
      </p:sp>
      <p:sp>
        <p:nvSpPr>
          <p:cNvPr id="23" name="TextBox 22">
            <a:extLst>
              <a:ext uri="{FF2B5EF4-FFF2-40B4-BE49-F238E27FC236}">
                <a16:creationId xmlns:a16="http://schemas.microsoft.com/office/drawing/2014/main" id="{6C6245BC-E883-865E-F78C-10737E6D11F9}"/>
              </a:ext>
            </a:extLst>
          </p:cNvPr>
          <p:cNvSpPr txBox="1"/>
          <p:nvPr/>
        </p:nvSpPr>
        <p:spPr>
          <a:xfrm>
            <a:off x="8153399" y="-1"/>
            <a:ext cx="4038600" cy="3360269"/>
          </a:xfrm>
          <a:prstGeom prst="rect">
            <a:avLst/>
          </a:prstGeom>
          <a:solidFill>
            <a:schemeClr val="bg1"/>
          </a:solidFill>
          <a:ln>
            <a:noFill/>
          </a:ln>
        </p:spPr>
        <p:txBody>
          <a:bodyPr wrap="square" rtlCol="0">
            <a:spAutoFit/>
          </a:bodyPr>
          <a:lstStyle/>
          <a:p>
            <a:endParaRPr lang="en-US" dirty="0"/>
          </a:p>
        </p:txBody>
      </p:sp>
      <p:pic>
        <p:nvPicPr>
          <p:cNvPr id="26" name="Picture 25">
            <a:extLst>
              <a:ext uri="{FF2B5EF4-FFF2-40B4-BE49-F238E27FC236}">
                <a16:creationId xmlns:a16="http://schemas.microsoft.com/office/drawing/2014/main" id="{6DE2552D-1FE0-144A-B8C3-6B9F9BCDA774}"/>
              </a:ext>
            </a:extLst>
          </p:cNvPr>
          <p:cNvPicPr>
            <a:picLocks noChangeAspect="1"/>
          </p:cNvPicPr>
          <p:nvPr/>
        </p:nvPicPr>
        <p:blipFill>
          <a:blip r:embed="rId4"/>
          <a:stretch>
            <a:fillRect/>
          </a:stretch>
        </p:blipFill>
        <p:spPr>
          <a:xfrm>
            <a:off x="8153399" y="0"/>
            <a:ext cx="4038600" cy="3360268"/>
          </a:xfrm>
          <a:prstGeom prst="rect">
            <a:avLst/>
          </a:prstGeom>
        </p:spPr>
      </p:pic>
      <p:pic>
        <p:nvPicPr>
          <p:cNvPr id="29" name="Picture 2">
            <a:extLst>
              <a:ext uri="{FF2B5EF4-FFF2-40B4-BE49-F238E27FC236}">
                <a16:creationId xmlns:a16="http://schemas.microsoft.com/office/drawing/2014/main" id="{C7EAB674-FCDE-9527-1910-A32FBF886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6336" y="1095375"/>
            <a:ext cx="275272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4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4818798" y="2185987"/>
            <a:ext cx="7105650" cy="3733799"/>
          </a:xfrm>
        </p:spPr>
        <p:txBody>
          <a:bodyPr>
            <a:normAutofit/>
          </a:bodyPr>
          <a:lstStyle/>
          <a:p>
            <a:pPr algn="ctr"/>
            <a:endParaRPr lang="en-US" dirty="0">
              <a:latin typeface="+mj-lt"/>
            </a:endParaRPr>
          </a:p>
          <a:p>
            <a:pPr algn="ctr"/>
            <a:r>
              <a:rPr lang="en-US" dirty="0">
                <a:latin typeface="+mj-lt"/>
              </a:rPr>
              <a:t>March 9, 2022</a:t>
            </a:r>
          </a:p>
          <a:p>
            <a:pPr algn="ctr"/>
            <a:r>
              <a:rPr lang="en-US" dirty="0">
                <a:latin typeface="+mj-lt"/>
              </a:rPr>
              <a:t>Director </a:t>
            </a:r>
            <a:r>
              <a:rPr lang="en-US" dirty="0" err="1">
                <a:latin typeface="+mj-lt"/>
              </a:rPr>
              <a:t>Buschatzke</a:t>
            </a:r>
            <a:r>
              <a:rPr lang="en-US" dirty="0">
                <a:latin typeface="+mj-lt"/>
              </a:rPr>
              <a:t> awards</a:t>
            </a:r>
          </a:p>
          <a:p>
            <a:pPr algn="ctr"/>
            <a:r>
              <a:rPr lang="en-US" dirty="0">
                <a:latin typeface="+mj-lt"/>
              </a:rPr>
              <a:t>$10,000 grant (with a City match)</a:t>
            </a:r>
          </a:p>
          <a:p>
            <a:pPr algn="ctr"/>
            <a:r>
              <a:rPr lang="en-US" dirty="0">
                <a:latin typeface="+mj-lt"/>
              </a:rPr>
              <a:t>for</a:t>
            </a:r>
          </a:p>
          <a:p>
            <a:pPr algn="ctr"/>
            <a:r>
              <a:rPr lang="en-US" i="1" dirty="0">
                <a:solidFill>
                  <a:schemeClr val="accent6">
                    <a:lumMod val="50000"/>
                  </a:schemeClr>
                </a:solidFill>
                <a:latin typeface="+mj-lt"/>
              </a:rPr>
              <a:t>City of Prescott Conservation Webpage Redesign</a:t>
            </a:r>
          </a:p>
          <a:p>
            <a:pPr algn="ctr"/>
            <a:r>
              <a:rPr lang="en-US" dirty="0">
                <a:latin typeface="+mj-lt"/>
              </a:rPr>
              <a:t>In the Prescott Active Management Area</a:t>
            </a:r>
          </a:p>
          <a:p>
            <a:endParaRPr lang="en-US" dirty="0">
              <a:latin typeface="+mj-lt"/>
            </a:endParaRPr>
          </a:p>
        </p:txBody>
      </p:sp>
      <p:pic>
        <p:nvPicPr>
          <p:cNvPr id="3" name="Picture 2">
            <a:extLst>
              <a:ext uri="{FF2B5EF4-FFF2-40B4-BE49-F238E27FC236}">
                <a16:creationId xmlns:a16="http://schemas.microsoft.com/office/drawing/2014/main" id="{4D9F0A3D-6060-2663-CC39-669E769CADDA}"/>
              </a:ext>
            </a:extLst>
          </p:cNvPr>
          <p:cNvPicPr>
            <a:picLocks noChangeAspect="1"/>
          </p:cNvPicPr>
          <p:nvPr/>
        </p:nvPicPr>
        <p:blipFill>
          <a:blip r:embed="rId2"/>
          <a:stretch>
            <a:fillRect/>
          </a:stretch>
        </p:blipFill>
        <p:spPr>
          <a:xfrm>
            <a:off x="576263" y="1508704"/>
            <a:ext cx="3974983" cy="5054020"/>
          </a:xfrm>
          <a:prstGeom prst="rect">
            <a:avLst/>
          </a:prstGeom>
          <a:ln w="12700" cap="sq">
            <a:solidFill>
              <a:schemeClr val="accent6">
                <a:lumMod val="50000"/>
              </a:schemeClr>
            </a:solidFill>
            <a:prstDash val="solid"/>
            <a:miter lim="800000"/>
          </a:ln>
          <a:effectLst/>
        </p:spPr>
      </p:pic>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lvl1pPr>
              <a:lnSpc>
                <a:spcPct val="90000"/>
              </a:lnSpc>
              <a:spcBef>
                <a:spcPct val="0"/>
              </a:spcBef>
              <a:buNone/>
              <a:defRPr sz="4400" b="1" spc="-20" baseline="0">
                <a:solidFill>
                  <a:schemeClr val="bg1"/>
                </a:solidFill>
                <a:latin typeface="+mj-lt"/>
                <a:ea typeface="+mj-ea"/>
                <a:cs typeface="+mj-cs"/>
              </a:defRPr>
            </a:lvl1pPr>
          </a:lstStyle>
          <a:p>
            <a:r>
              <a:rPr lang="en-US" dirty="0"/>
              <a:t>Webpage Redesign</a:t>
            </a:r>
          </a:p>
        </p:txBody>
      </p:sp>
    </p:spTree>
    <p:extLst>
      <p:ext uri="{BB962C8B-B14F-4D97-AF65-F5344CB8AC3E}">
        <p14:creationId xmlns:p14="http://schemas.microsoft.com/office/powerpoint/2010/main" val="107475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Webpage Redesign</a:t>
            </a:r>
          </a:p>
        </p:txBody>
      </p:sp>
      <p:sp>
        <p:nvSpPr>
          <p:cNvPr id="6" name="Rectangle 5">
            <a:extLst>
              <a:ext uri="{FF2B5EF4-FFF2-40B4-BE49-F238E27FC236}">
                <a16:creationId xmlns:a16="http://schemas.microsoft.com/office/drawing/2014/main" id="{E7587883-74AE-CA2C-5D88-9B50D6522BFB}"/>
              </a:ext>
            </a:extLst>
          </p:cNvPr>
          <p:cNvSpPr/>
          <p:nvPr/>
        </p:nvSpPr>
        <p:spPr>
          <a:xfrm>
            <a:off x="0" y="1231641"/>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60BD68F1-F268-DD90-1B7E-FB5AFE3C3210}"/>
              </a:ext>
            </a:extLst>
          </p:cNvPr>
          <p:cNvSpPr txBox="1">
            <a:spLocks/>
          </p:cNvSpPr>
          <p:nvPr/>
        </p:nvSpPr>
        <p:spPr>
          <a:xfrm>
            <a:off x="707414" y="1747103"/>
            <a:ext cx="4756714" cy="597604"/>
          </a:xfrm>
          <a:prstGeom prst="rect">
            <a:avLst/>
          </a:prstGeom>
        </p:spPr>
        <p:txBody>
          <a:bodyPr vert="horz" lIns="91440" tIns="45720" rIns="91440" bIns="45720" rtlCol="0">
            <a:normAutofit/>
          </a:bodyPr>
          <a:lstStyle>
            <a:defPPr>
              <a:defRPr lang="en-US"/>
            </a:defPPr>
            <a:lvl1pPr indent="0">
              <a:lnSpc>
                <a:spcPct val="110000"/>
              </a:lnSpc>
              <a:spcBef>
                <a:spcPts val="1000"/>
              </a:spcBef>
              <a:buFont typeface="Arial" panose="020B0604020202020204" pitchFamily="34" charset="0"/>
              <a:buNone/>
              <a:defRPr sz="2400" b="1" spc="-20" baseline="0">
                <a:solidFill>
                  <a:schemeClr val="accent2"/>
                </a:solidFill>
              </a:defRPr>
            </a:lvl1pPr>
            <a:lvl2pPr marL="685800" indent="-228600">
              <a:lnSpc>
                <a:spcPct val="110000"/>
              </a:lnSpc>
              <a:spcBef>
                <a:spcPts val="500"/>
              </a:spcBef>
              <a:buFont typeface="Arial" panose="020B0604020202020204" pitchFamily="34" charset="0"/>
              <a:buChar char="•"/>
              <a:defRPr sz="2000" spc="-20" baseline="0"/>
            </a:lvl2pPr>
            <a:lvl3pPr marL="1143000" indent="-228600">
              <a:lnSpc>
                <a:spcPct val="110000"/>
              </a:lnSpc>
              <a:spcBef>
                <a:spcPts val="500"/>
              </a:spcBef>
              <a:buFont typeface="Arial" panose="020B0604020202020204" pitchFamily="34" charset="0"/>
              <a:buChar char="•"/>
              <a:defRPr spc="-20" baseline="0"/>
            </a:lvl3pPr>
            <a:lvl4pPr marL="1600200" indent="-228600">
              <a:lnSpc>
                <a:spcPct val="110000"/>
              </a:lnSpc>
              <a:spcBef>
                <a:spcPts val="500"/>
              </a:spcBef>
              <a:buFont typeface="Arial" panose="020B0604020202020204" pitchFamily="34" charset="0"/>
              <a:buChar char="•"/>
              <a:defRPr sz="1600" spc="-20" baseline="0"/>
            </a:lvl4pPr>
            <a:lvl5pPr marL="2057400" indent="-228600">
              <a:lnSpc>
                <a:spcPct val="110000"/>
              </a:lnSpc>
              <a:spcBef>
                <a:spcPts val="500"/>
              </a:spcBef>
              <a:buFont typeface="Arial" panose="020B0604020202020204" pitchFamily="34" charset="0"/>
              <a:buChar char="•"/>
              <a:defRPr sz="16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6">
                    <a:lumMod val="50000"/>
                  </a:schemeClr>
                </a:solidFill>
              </a:rPr>
              <a:t>Task 1</a:t>
            </a:r>
          </a:p>
        </p:txBody>
      </p:sp>
      <p:sp>
        <p:nvSpPr>
          <p:cNvPr id="8" name="Content Placeholder 12">
            <a:extLst>
              <a:ext uri="{FF2B5EF4-FFF2-40B4-BE49-F238E27FC236}">
                <a16:creationId xmlns:a16="http://schemas.microsoft.com/office/drawing/2014/main" id="{0E181E7B-4168-E9E1-3E64-2E67B531A067}"/>
              </a:ext>
            </a:extLst>
          </p:cNvPr>
          <p:cNvSpPr txBox="1">
            <a:spLocks/>
          </p:cNvSpPr>
          <p:nvPr/>
        </p:nvSpPr>
        <p:spPr>
          <a:xfrm>
            <a:off x="707414" y="2361743"/>
            <a:ext cx="4756714" cy="33655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Hire a Professional Webpage Designer</a:t>
            </a:r>
          </a:p>
          <a:p>
            <a:r>
              <a:rPr lang="en-US" dirty="0"/>
              <a:t>Deliverable:  Design Plan</a:t>
            </a:r>
          </a:p>
          <a:p>
            <a:r>
              <a:rPr lang="en-US" dirty="0"/>
              <a:t>$2500.00</a:t>
            </a:r>
          </a:p>
          <a:p>
            <a:r>
              <a:rPr lang="en-US" dirty="0"/>
              <a:t>Sadie </a:t>
            </a:r>
            <a:r>
              <a:rPr lang="en-US" dirty="0" err="1"/>
              <a:t>Sarti</a:t>
            </a:r>
            <a:r>
              <a:rPr lang="en-US" dirty="0"/>
              <a:t> Design Company</a:t>
            </a:r>
          </a:p>
          <a:p>
            <a:r>
              <a:rPr lang="en-US" dirty="0"/>
              <a:t>Hired in April 2022 </a:t>
            </a:r>
          </a:p>
          <a:p>
            <a:endParaRPr lang="en-US" dirty="0"/>
          </a:p>
          <a:p>
            <a:endParaRPr lang="en-US" dirty="0"/>
          </a:p>
        </p:txBody>
      </p:sp>
      <p:sp>
        <p:nvSpPr>
          <p:cNvPr id="10" name="Text Placeholder 13">
            <a:extLst>
              <a:ext uri="{FF2B5EF4-FFF2-40B4-BE49-F238E27FC236}">
                <a16:creationId xmlns:a16="http://schemas.microsoft.com/office/drawing/2014/main" id="{D9596CF7-053E-94C3-4D02-EA0A60BC6BD6}"/>
              </a:ext>
            </a:extLst>
          </p:cNvPr>
          <p:cNvSpPr txBox="1">
            <a:spLocks/>
          </p:cNvSpPr>
          <p:nvPr/>
        </p:nvSpPr>
        <p:spPr>
          <a:xfrm>
            <a:off x="6727872" y="1768167"/>
            <a:ext cx="4756714" cy="597604"/>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spc="-20" baseline="0">
                <a:solidFill>
                  <a:schemeClr val="accent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lumMod val="50000"/>
                  </a:schemeClr>
                </a:solidFill>
              </a:rPr>
              <a:t>Task 2</a:t>
            </a:r>
          </a:p>
        </p:txBody>
      </p:sp>
      <p:sp>
        <p:nvSpPr>
          <p:cNvPr id="11" name="Content Placeholder 12">
            <a:extLst>
              <a:ext uri="{FF2B5EF4-FFF2-40B4-BE49-F238E27FC236}">
                <a16:creationId xmlns:a16="http://schemas.microsoft.com/office/drawing/2014/main" id="{E80E4D6D-2FBB-C01A-97A5-609B0EE1FAA6}"/>
              </a:ext>
            </a:extLst>
          </p:cNvPr>
          <p:cNvSpPr txBox="1">
            <a:spLocks/>
          </p:cNvSpPr>
          <p:nvPr/>
        </p:nvSpPr>
        <p:spPr>
          <a:xfrm>
            <a:off x="6727871" y="2361742"/>
            <a:ext cx="5035503" cy="43057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To Stay in Weekly or Monthly Communication with the Designer</a:t>
            </a:r>
          </a:p>
          <a:p>
            <a:r>
              <a:rPr lang="en-US" sz="2800" dirty="0"/>
              <a:t>Deliverable:  Design Progress Report</a:t>
            </a:r>
          </a:p>
          <a:p>
            <a:r>
              <a:rPr lang="en-US" sz="2800" dirty="0"/>
              <a:t>$2500.00</a:t>
            </a:r>
          </a:p>
          <a:p>
            <a:r>
              <a:rPr lang="en-US" sz="2800" dirty="0"/>
              <a:t>All webpage content was provided, and Sadie </a:t>
            </a:r>
            <a:r>
              <a:rPr lang="en-US" sz="2800" dirty="0" err="1"/>
              <a:t>Sarti</a:t>
            </a:r>
            <a:r>
              <a:rPr lang="en-US" sz="2800" dirty="0"/>
              <a:t> Design Company rearranged the design to a very pleasing effect</a:t>
            </a:r>
          </a:p>
          <a:p>
            <a:endParaRPr lang="en-US" dirty="0"/>
          </a:p>
        </p:txBody>
      </p:sp>
    </p:spTree>
    <p:extLst>
      <p:ext uri="{BB962C8B-B14F-4D97-AF65-F5344CB8AC3E}">
        <p14:creationId xmlns:p14="http://schemas.microsoft.com/office/powerpoint/2010/main" val="109611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Webpage Redesign</a:t>
            </a:r>
          </a:p>
        </p:txBody>
      </p:sp>
      <p:sp>
        <p:nvSpPr>
          <p:cNvPr id="6" name="Rectangle 5">
            <a:extLst>
              <a:ext uri="{FF2B5EF4-FFF2-40B4-BE49-F238E27FC236}">
                <a16:creationId xmlns:a16="http://schemas.microsoft.com/office/drawing/2014/main" id="{E7587883-74AE-CA2C-5D88-9B50D6522BFB}"/>
              </a:ext>
            </a:extLst>
          </p:cNvPr>
          <p:cNvSpPr/>
          <p:nvPr/>
        </p:nvSpPr>
        <p:spPr>
          <a:xfrm>
            <a:off x="0" y="1239707"/>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3">
            <a:extLst>
              <a:ext uri="{FF2B5EF4-FFF2-40B4-BE49-F238E27FC236}">
                <a16:creationId xmlns:a16="http://schemas.microsoft.com/office/drawing/2014/main" id="{51669994-7785-B413-705B-831EC91012A1}"/>
              </a:ext>
            </a:extLst>
          </p:cNvPr>
          <p:cNvSpPr txBox="1">
            <a:spLocks/>
          </p:cNvSpPr>
          <p:nvPr/>
        </p:nvSpPr>
        <p:spPr>
          <a:xfrm>
            <a:off x="707414" y="1764139"/>
            <a:ext cx="4756714" cy="597604"/>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6">
                    <a:lumMod val="50000"/>
                  </a:schemeClr>
                </a:solidFill>
              </a:rPr>
              <a:t>Webpage Design Elements</a:t>
            </a:r>
          </a:p>
        </p:txBody>
      </p:sp>
      <p:sp>
        <p:nvSpPr>
          <p:cNvPr id="4" name="Content Placeholder 12">
            <a:extLst>
              <a:ext uri="{FF2B5EF4-FFF2-40B4-BE49-F238E27FC236}">
                <a16:creationId xmlns:a16="http://schemas.microsoft.com/office/drawing/2014/main" id="{F556942B-F723-9600-E552-5088DEF538D5}"/>
              </a:ext>
            </a:extLst>
          </p:cNvPr>
          <p:cNvSpPr txBox="1">
            <a:spLocks/>
          </p:cNvSpPr>
          <p:nvPr/>
        </p:nvSpPr>
        <p:spPr>
          <a:xfrm>
            <a:off x="1043849" y="2568267"/>
            <a:ext cx="4493236" cy="3365500"/>
          </a:xfrm>
          <a:prstGeom prst="rect">
            <a:avLst/>
          </a:prstGeom>
        </p:spPr>
        <p:txBody>
          <a:bodyPr>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Conservation:  Outdoor, Indoor and Tools</a:t>
            </a:r>
          </a:p>
          <a:p>
            <a:r>
              <a:rPr lang="en-US" dirty="0"/>
              <a:t>Drought</a:t>
            </a:r>
          </a:p>
          <a:p>
            <a:r>
              <a:rPr lang="en-US" dirty="0"/>
              <a:t>Education &amp; Activities</a:t>
            </a:r>
          </a:p>
          <a:p>
            <a:r>
              <a:rPr lang="en-US" dirty="0"/>
              <a:t>BLOG</a:t>
            </a:r>
          </a:p>
          <a:p>
            <a:r>
              <a:rPr lang="en-US" dirty="0"/>
              <a:t>Calendar of Events</a:t>
            </a:r>
          </a:p>
          <a:p>
            <a:r>
              <a:rPr lang="en-US" dirty="0"/>
              <a:t>Rebates and Incentives</a:t>
            </a:r>
          </a:p>
          <a:p>
            <a:endParaRPr lang="en-US" dirty="0"/>
          </a:p>
          <a:p>
            <a:endParaRPr lang="en-US" dirty="0"/>
          </a:p>
        </p:txBody>
      </p:sp>
      <p:pic>
        <p:nvPicPr>
          <p:cNvPr id="12" name="Picture 11" descr="A blue and white graphic of barrels and a watering can&#10;&#10;Description automatically generated">
            <a:extLst>
              <a:ext uri="{FF2B5EF4-FFF2-40B4-BE49-F238E27FC236}">
                <a16:creationId xmlns:a16="http://schemas.microsoft.com/office/drawing/2014/main" id="{5CC536EA-7ECC-DC8A-6FFA-7D06D5141CB6}"/>
              </a:ext>
            </a:extLst>
          </p:cNvPr>
          <p:cNvPicPr>
            <a:picLocks noChangeAspect="1"/>
          </p:cNvPicPr>
          <p:nvPr/>
        </p:nvPicPr>
        <p:blipFill>
          <a:blip r:embed="rId2"/>
          <a:stretch>
            <a:fillRect/>
          </a:stretch>
        </p:blipFill>
        <p:spPr>
          <a:xfrm>
            <a:off x="5776969" y="2062941"/>
            <a:ext cx="2532888" cy="2532888"/>
          </a:xfrm>
          <a:prstGeom prst="rect">
            <a:avLst/>
          </a:prstGeom>
        </p:spPr>
      </p:pic>
      <p:pic>
        <p:nvPicPr>
          <p:cNvPr id="16" name="Picture 15" descr="A blue and white logo&#10;&#10;Description automatically generated">
            <a:extLst>
              <a:ext uri="{FF2B5EF4-FFF2-40B4-BE49-F238E27FC236}">
                <a16:creationId xmlns:a16="http://schemas.microsoft.com/office/drawing/2014/main" id="{DA7CC23C-5214-6189-E414-A0DF7CA864E9}"/>
              </a:ext>
            </a:extLst>
          </p:cNvPr>
          <p:cNvPicPr>
            <a:picLocks noChangeAspect="1"/>
          </p:cNvPicPr>
          <p:nvPr/>
        </p:nvPicPr>
        <p:blipFill>
          <a:blip r:embed="rId3"/>
          <a:stretch>
            <a:fillRect/>
          </a:stretch>
        </p:blipFill>
        <p:spPr>
          <a:xfrm>
            <a:off x="7984904" y="4044820"/>
            <a:ext cx="2532888" cy="2532888"/>
          </a:xfrm>
          <a:prstGeom prst="rect">
            <a:avLst/>
          </a:prstGeom>
        </p:spPr>
      </p:pic>
      <p:pic>
        <p:nvPicPr>
          <p:cNvPr id="18" name="Picture 17" descr="A blue and white bathroom with a shower and toothbrush&#10;&#10;Description automatically generated">
            <a:extLst>
              <a:ext uri="{FF2B5EF4-FFF2-40B4-BE49-F238E27FC236}">
                <a16:creationId xmlns:a16="http://schemas.microsoft.com/office/drawing/2014/main" id="{03794DE4-8BF9-3304-63AF-95ABFBCC1490}"/>
              </a:ext>
            </a:extLst>
          </p:cNvPr>
          <p:cNvPicPr>
            <a:picLocks noChangeAspect="1"/>
          </p:cNvPicPr>
          <p:nvPr/>
        </p:nvPicPr>
        <p:blipFill>
          <a:blip r:embed="rId4"/>
          <a:stretch>
            <a:fillRect/>
          </a:stretch>
        </p:blipFill>
        <p:spPr>
          <a:xfrm>
            <a:off x="9181985" y="1391793"/>
            <a:ext cx="2532888" cy="2532888"/>
          </a:xfrm>
          <a:prstGeom prst="rect">
            <a:avLst/>
          </a:prstGeom>
        </p:spPr>
      </p:pic>
    </p:spTree>
    <p:extLst>
      <p:ext uri="{BB962C8B-B14F-4D97-AF65-F5344CB8AC3E}">
        <p14:creationId xmlns:p14="http://schemas.microsoft.com/office/powerpoint/2010/main" val="333306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Home Page</a:t>
            </a:r>
          </a:p>
        </p:txBody>
      </p:sp>
      <p:sp>
        <p:nvSpPr>
          <p:cNvPr id="5" name="Subtitle 11">
            <a:extLst>
              <a:ext uri="{FF2B5EF4-FFF2-40B4-BE49-F238E27FC236}">
                <a16:creationId xmlns:a16="http://schemas.microsoft.com/office/drawing/2014/main" id="{5BED9511-8D54-D2DF-05B5-1C2EA7B82DE9}"/>
              </a:ext>
            </a:extLst>
          </p:cNvPr>
          <p:cNvSpPr txBox="1">
            <a:spLocks/>
          </p:cNvSpPr>
          <p:nvPr/>
        </p:nvSpPr>
        <p:spPr>
          <a:xfrm>
            <a:off x="576263" y="2372527"/>
            <a:ext cx="2198930" cy="211294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Scrolling down, there are links to all the other webpages</a:t>
            </a:r>
          </a:p>
        </p:txBody>
      </p:sp>
      <p:pic>
        <p:nvPicPr>
          <p:cNvPr id="7" name="Picture 6">
            <a:extLst>
              <a:ext uri="{FF2B5EF4-FFF2-40B4-BE49-F238E27FC236}">
                <a16:creationId xmlns:a16="http://schemas.microsoft.com/office/drawing/2014/main" id="{13E60807-5BB2-CBD5-6D14-6D535B10843B}"/>
              </a:ext>
            </a:extLst>
          </p:cNvPr>
          <p:cNvPicPr>
            <a:picLocks noChangeAspect="1"/>
          </p:cNvPicPr>
          <p:nvPr/>
        </p:nvPicPr>
        <p:blipFill>
          <a:blip r:embed="rId2"/>
          <a:stretch>
            <a:fillRect/>
          </a:stretch>
        </p:blipFill>
        <p:spPr>
          <a:xfrm>
            <a:off x="3171825" y="1261219"/>
            <a:ext cx="9020176" cy="5596781"/>
          </a:xfrm>
          <a:prstGeom prst="rect">
            <a:avLst/>
          </a:prstGeom>
        </p:spPr>
      </p:pic>
    </p:spTree>
    <p:extLst>
      <p:ext uri="{BB962C8B-B14F-4D97-AF65-F5344CB8AC3E}">
        <p14:creationId xmlns:p14="http://schemas.microsoft.com/office/powerpoint/2010/main" val="68701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Outdoor Water Conservation</a:t>
            </a:r>
          </a:p>
        </p:txBody>
      </p:sp>
      <p:pic>
        <p:nvPicPr>
          <p:cNvPr id="2" name="Picture 1">
            <a:extLst>
              <a:ext uri="{FF2B5EF4-FFF2-40B4-BE49-F238E27FC236}">
                <a16:creationId xmlns:a16="http://schemas.microsoft.com/office/drawing/2014/main" id="{3F0ABF60-45EB-2ECF-AD0B-86C67A43628B}"/>
              </a:ext>
            </a:extLst>
          </p:cNvPr>
          <p:cNvPicPr>
            <a:picLocks noChangeAspect="1"/>
          </p:cNvPicPr>
          <p:nvPr/>
        </p:nvPicPr>
        <p:blipFill>
          <a:blip r:embed="rId2"/>
          <a:stretch>
            <a:fillRect/>
          </a:stretch>
        </p:blipFill>
        <p:spPr>
          <a:xfrm>
            <a:off x="1213103" y="1266825"/>
            <a:ext cx="10978897" cy="5591175"/>
          </a:xfrm>
          <a:prstGeom prst="rect">
            <a:avLst/>
          </a:prstGeom>
        </p:spPr>
      </p:pic>
    </p:spTree>
    <p:extLst>
      <p:ext uri="{BB962C8B-B14F-4D97-AF65-F5344CB8AC3E}">
        <p14:creationId xmlns:p14="http://schemas.microsoft.com/office/powerpoint/2010/main" val="322803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Outdoor Water Conservation</a:t>
            </a:r>
          </a:p>
        </p:txBody>
      </p:sp>
      <p:sp>
        <p:nvSpPr>
          <p:cNvPr id="5" name="Subtitle 11">
            <a:extLst>
              <a:ext uri="{FF2B5EF4-FFF2-40B4-BE49-F238E27FC236}">
                <a16:creationId xmlns:a16="http://schemas.microsoft.com/office/drawing/2014/main" id="{5BED9511-8D54-D2DF-05B5-1C2EA7B82DE9}"/>
              </a:ext>
            </a:extLst>
          </p:cNvPr>
          <p:cNvSpPr txBox="1">
            <a:spLocks/>
          </p:cNvSpPr>
          <p:nvPr/>
        </p:nvSpPr>
        <p:spPr>
          <a:xfrm>
            <a:off x="576263" y="2728559"/>
            <a:ext cx="3024187" cy="2162881"/>
          </a:xfrm>
          <a:prstGeom prst="rect">
            <a:avLst/>
          </a:prstGeom>
        </p:spPr>
        <p:txBody>
          <a:bodyPr vert="horz" lIns="91440" tIns="45720" rIns="91440" bIns="45720" rtlCol="0">
            <a:normAutofit/>
          </a:bodyPr>
          <a:lstStyle>
            <a:defPPr>
              <a:defRPr lang="en-US"/>
            </a:defPPr>
            <a:lvl1pPr indent="0">
              <a:lnSpc>
                <a:spcPct val="110000"/>
              </a:lnSpc>
              <a:spcBef>
                <a:spcPts val="1000"/>
              </a:spcBef>
              <a:buFont typeface="Arial" panose="020B0604020202020204" pitchFamily="34" charset="0"/>
              <a:buNone/>
              <a:defRPr sz="2400" spc="-20" baseline="0">
                <a:solidFill>
                  <a:schemeClr val="bg1"/>
                </a:solidFill>
              </a:defRPr>
            </a:lvl1pPr>
            <a:lvl2pPr marL="685800" indent="-228600">
              <a:lnSpc>
                <a:spcPct val="110000"/>
              </a:lnSpc>
              <a:spcBef>
                <a:spcPts val="500"/>
              </a:spcBef>
              <a:buFont typeface="Arial" panose="020B0604020202020204" pitchFamily="34" charset="0"/>
              <a:buChar char="•"/>
              <a:defRPr sz="2000" spc="-20" baseline="0"/>
            </a:lvl2pPr>
            <a:lvl3pPr marL="1143000" indent="-228600">
              <a:lnSpc>
                <a:spcPct val="110000"/>
              </a:lnSpc>
              <a:spcBef>
                <a:spcPts val="500"/>
              </a:spcBef>
              <a:buFont typeface="Arial" panose="020B0604020202020204" pitchFamily="34" charset="0"/>
              <a:buChar char="•"/>
              <a:defRPr spc="-20" baseline="0"/>
            </a:lvl3pPr>
            <a:lvl4pPr marL="1600200" indent="-228600">
              <a:lnSpc>
                <a:spcPct val="110000"/>
              </a:lnSpc>
              <a:spcBef>
                <a:spcPts val="500"/>
              </a:spcBef>
              <a:buFont typeface="Arial" panose="020B0604020202020204" pitchFamily="34" charset="0"/>
              <a:buChar char="•"/>
              <a:defRPr sz="1600" spc="-20" baseline="0"/>
            </a:lvl4pPr>
            <a:lvl5pPr marL="2057400" indent="-228600">
              <a:lnSpc>
                <a:spcPct val="110000"/>
              </a:lnSpc>
              <a:spcBef>
                <a:spcPts val="500"/>
              </a:spcBef>
              <a:buFont typeface="Arial" panose="020B0604020202020204" pitchFamily="34" charset="0"/>
              <a:buChar char="•"/>
              <a:defRPr sz="16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Each page has a link to  “Explore Rebate Opportunities”</a:t>
            </a:r>
          </a:p>
        </p:txBody>
      </p:sp>
      <p:pic>
        <p:nvPicPr>
          <p:cNvPr id="2" name="Picture 1">
            <a:extLst>
              <a:ext uri="{FF2B5EF4-FFF2-40B4-BE49-F238E27FC236}">
                <a16:creationId xmlns:a16="http://schemas.microsoft.com/office/drawing/2014/main" id="{BF9B2AEC-2A53-EF13-9EDC-05E45FD0788C}"/>
              </a:ext>
            </a:extLst>
          </p:cNvPr>
          <p:cNvPicPr>
            <a:picLocks noChangeAspect="1"/>
          </p:cNvPicPr>
          <p:nvPr/>
        </p:nvPicPr>
        <p:blipFill>
          <a:blip r:embed="rId2"/>
          <a:stretch>
            <a:fillRect/>
          </a:stretch>
        </p:blipFill>
        <p:spPr>
          <a:xfrm>
            <a:off x="3965965" y="1247775"/>
            <a:ext cx="8226036" cy="5610225"/>
          </a:xfrm>
          <a:prstGeom prst="rect">
            <a:avLst/>
          </a:prstGeom>
        </p:spPr>
      </p:pic>
    </p:spTree>
    <p:extLst>
      <p:ext uri="{BB962C8B-B14F-4D97-AF65-F5344CB8AC3E}">
        <p14:creationId xmlns:p14="http://schemas.microsoft.com/office/powerpoint/2010/main" val="255046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7240" y="1791633"/>
            <a:ext cx="7068632" cy="1801217"/>
          </a:xfrm>
        </p:spPr>
        <p:txBody>
          <a:bodyPr>
            <a:noAutofit/>
          </a:bodyPr>
          <a:lstStyle/>
          <a:p>
            <a:pPr>
              <a:spcBef>
                <a:spcPts val="0"/>
              </a:spcBef>
              <a:buClr>
                <a:srgbClr val="052E65"/>
              </a:buClr>
              <a:buSzPct val="100000"/>
            </a:pPr>
            <a:r>
              <a:rPr lang="en-US" sz="6000" b="1" dirty="0">
                <a:solidFill>
                  <a:schemeClr val="bg1"/>
                </a:solidFill>
              </a:rPr>
              <a:t>Prescott AMA GUAC September  25, 2023</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8091" y="4165756"/>
            <a:ext cx="1875827" cy="1454969"/>
          </a:xfrm>
          <a:prstGeom prst="rect">
            <a:avLst/>
          </a:prstGeom>
        </p:spPr>
      </p:pic>
      <p:sp>
        <p:nvSpPr>
          <p:cNvPr id="2" name="Rectangle 1">
            <a:extLst>
              <a:ext uri="{FF2B5EF4-FFF2-40B4-BE49-F238E27FC236}">
                <a16:creationId xmlns:a16="http://schemas.microsoft.com/office/drawing/2014/main" id="{FCB176F6-2FE3-49F4-9F0B-6D4EBB5946EB}"/>
              </a:ext>
            </a:extLst>
          </p:cNvPr>
          <p:cNvSpPr/>
          <p:nvPr/>
        </p:nvSpPr>
        <p:spPr>
          <a:xfrm>
            <a:off x="5974814" y="3244333"/>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solidFill>
                <a:prstClr val="black"/>
              </a:solidFill>
              <a:latin typeface="Candara"/>
            </a:endParaRPr>
          </a:p>
        </p:txBody>
      </p:sp>
    </p:spTree>
    <p:extLst>
      <p:ext uri="{BB962C8B-B14F-4D97-AF65-F5344CB8AC3E}">
        <p14:creationId xmlns:p14="http://schemas.microsoft.com/office/powerpoint/2010/main" val="1979829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Indoor Water Conservation</a:t>
            </a:r>
          </a:p>
        </p:txBody>
      </p:sp>
      <p:pic>
        <p:nvPicPr>
          <p:cNvPr id="3" name="Picture 2">
            <a:extLst>
              <a:ext uri="{FF2B5EF4-FFF2-40B4-BE49-F238E27FC236}">
                <a16:creationId xmlns:a16="http://schemas.microsoft.com/office/drawing/2014/main" id="{71F886C2-BB85-B134-B453-25DDEAAD6EE9}"/>
              </a:ext>
            </a:extLst>
          </p:cNvPr>
          <p:cNvPicPr>
            <a:picLocks noChangeAspect="1"/>
          </p:cNvPicPr>
          <p:nvPr/>
        </p:nvPicPr>
        <p:blipFill>
          <a:blip r:embed="rId2"/>
          <a:stretch>
            <a:fillRect/>
          </a:stretch>
        </p:blipFill>
        <p:spPr>
          <a:xfrm>
            <a:off x="2022728" y="1270565"/>
            <a:ext cx="10169272" cy="5587435"/>
          </a:xfrm>
          <a:prstGeom prst="rect">
            <a:avLst/>
          </a:prstGeom>
        </p:spPr>
      </p:pic>
    </p:spTree>
    <p:extLst>
      <p:ext uri="{BB962C8B-B14F-4D97-AF65-F5344CB8AC3E}">
        <p14:creationId xmlns:p14="http://schemas.microsoft.com/office/powerpoint/2010/main" val="1507731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Drought Preparedness</a:t>
            </a:r>
          </a:p>
        </p:txBody>
      </p:sp>
      <p:pic>
        <p:nvPicPr>
          <p:cNvPr id="2" name="Picture 1">
            <a:extLst>
              <a:ext uri="{FF2B5EF4-FFF2-40B4-BE49-F238E27FC236}">
                <a16:creationId xmlns:a16="http://schemas.microsoft.com/office/drawing/2014/main" id="{D871A086-E810-B051-87BC-C021000842E5}"/>
              </a:ext>
            </a:extLst>
          </p:cNvPr>
          <p:cNvPicPr>
            <a:picLocks noChangeAspect="1"/>
          </p:cNvPicPr>
          <p:nvPr/>
        </p:nvPicPr>
        <p:blipFill rotWithShape="1">
          <a:blip r:embed="rId2"/>
          <a:srcRect l="4747"/>
          <a:stretch/>
        </p:blipFill>
        <p:spPr>
          <a:xfrm>
            <a:off x="0" y="1388191"/>
            <a:ext cx="12192001" cy="5469809"/>
          </a:xfrm>
          <a:prstGeom prst="rect">
            <a:avLst/>
          </a:prstGeom>
        </p:spPr>
      </p:pic>
    </p:spTree>
    <p:extLst>
      <p:ext uri="{BB962C8B-B14F-4D97-AF65-F5344CB8AC3E}">
        <p14:creationId xmlns:p14="http://schemas.microsoft.com/office/powerpoint/2010/main" val="2245507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Education &amp; Activities</a:t>
            </a:r>
          </a:p>
        </p:txBody>
      </p:sp>
      <p:pic>
        <p:nvPicPr>
          <p:cNvPr id="3" name="Picture 2">
            <a:extLst>
              <a:ext uri="{FF2B5EF4-FFF2-40B4-BE49-F238E27FC236}">
                <a16:creationId xmlns:a16="http://schemas.microsoft.com/office/drawing/2014/main" id="{516AB9F4-CFCA-DBEA-5F58-29BC66959E6B}"/>
              </a:ext>
            </a:extLst>
          </p:cNvPr>
          <p:cNvPicPr>
            <a:picLocks noChangeAspect="1"/>
          </p:cNvPicPr>
          <p:nvPr/>
        </p:nvPicPr>
        <p:blipFill>
          <a:blip r:embed="rId2"/>
          <a:stretch>
            <a:fillRect/>
          </a:stretch>
        </p:blipFill>
        <p:spPr>
          <a:xfrm>
            <a:off x="1152528" y="1289416"/>
            <a:ext cx="11039474" cy="5568584"/>
          </a:xfrm>
          <a:prstGeom prst="rect">
            <a:avLst/>
          </a:prstGeom>
        </p:spPr>
      </p:pic>
    </p:spTree>
    <p:extLst>
      <p:ext uri="{BB962C8B-B14F-4D97-AF65-F5344CB8AC3E}">
        <p14:creationId xmlns:p14="http://schemas.microsoft.com/office/powerpoint/2010/main" val="53552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Education &amp; Activities</a:t>
            </a:r>
          </a:p>
        </p:txBody>
      </p:sp>
      <p:sp>
        <p:nvSpPr>
          <p:cNvPr id="6" name="Rectangle 5">
            <a:extLst>
              <a:ext uri="{FF2B5EF4-FFF2-40B4-BE49-F238E27FC236}">
                <a16:creationId xmlns:a16="http://schemas.microsoft.com/office/drawing/2014/main" id="{E7587883-74AE-CA2C-5D88-9B50D6522BFB}"/>
              </a:ext>
            </a:extLst>
          </p:cNvPr>
          <p:cNvSpPr/>
          <p:nvPr/>
        </p:nvSpPr>
        <p:spPr>
          <a:xfrm>
            <a:off x="0" y="1231641"/>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3">
            <a:extLst>
              <a:ext uri="{FF2B5EF4-FFF2-40B4-BE49-F238E27FC236}">
                <a16:creationId xmlns:a16="http://schemas.microsoft.com/office/drawing/2014/main" id="{51669994-7785-B413-705B-831EC91012A1}"/>
              </a:ext>
            </a:extLst>
          </p:cNvPr>
          <p:cNvSpPr txBox="1">
            <a:spLocks/>
          </p:cNvSpPr>
          <p:nvPr/>
        </p:nvSpPr>
        <p:spPr>
          <a:xfrm>
            <a:off x="576263" y="2811888"/>
            <a:ext cx="2835886" cy="2083961"/>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6">
                    <a:lumMod val="50000"/>
                  </a:schemeClr>
                </a:solidFill>
              </a:rPr>
              <a:t>Resources for Kids, Teachers, &amp; Adults</a:t>
            </a:r>
          </a:p>
        </p:txBody>
      </p:sp>
      <p:pic>
        <p:nvPicPr>
          <p:cNvPr id="11" name="Picture 10">
            <a:extLst>
              <a:ext uri="{FF2B5EF4-FFF2-40B4-BE49-F238E27FC236}">
                <a16:creationId xmlns:a16="http://schemas.microsoft.com/office/drawing/2014/main" id="{88814A01-704C-EFB7-87AB-6222F989EBE4}"/>
              </a:ext>
            </a:extLst>
          </p:cNvPr>
          <p:cNvPicPr>
            <a:picLocks noChangeAspect="1"/>
          </p:cNvPicPr>
          <p:nvPr/>
        </p:nvPicPr>
        <p:blipFill>
          <a:blip r:embed="rId2"/>
          <a:stretch>
            <a:fillRect/>
          </a:stretch>
        </p:blipFill>
        <p:spPr>
          <a:xfrm>
            <a:off x="4124325" y="1269803"/>
            <a:ext cx="6734175" cy="5550065"/>
          </a:xfrm>
          <a:prstGeom prst="rect">
            <a:avLst/>
          </a:prstGeom>
        </p:spPr>
      </p:pic>
    </p:spTree>
    <p:extLst>
      <p:ext uri="{BB962C8B-B14F-4D97-AF65-F5344CB8AC3E}">
        <p14:creationId xmlns:p14="http://schemas.microsoft.com/office/powerpoint/2010/main" val="96497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Education &amp; Activities</a:t>
            </a:r>
          </a:p>
        </p:txBody>
      </p:sp>
      <p:sp>
        <p:nvSpPr>
          <p:cNvPr id="6" name="Rectangle 5">
            <a:extLst>
              <a:ext uri="{FF2B5EF4-FFF2-40B4-BE49-F238E27FC236}">
                <a16:creationId xmlns:a16="http://schemas.microsoft.com/office/drawing/2014/main" id="{E7587883-74AE-CA2C-5D88-9B50D6522BFB}"/>
              </a:ext>
            </a:extLst>
          </p:cNvPr>
          <p:cNvSpPr/>
          <p:nvPr/>
        </p:nvSpPr>
        <p:spPr>
          <a:xfrm>
            <a:off x="0" y="1231641"/>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3">
            <a:extLst>
              <a:ext uri="{FF2B5EF4-FFF2-40B4-BE49-F238E27FC236}">
                <a16:creationId xmlns:a16="http://schemas.microsoft.com/office/drawing/2014/main" id="{51669994-7785-B413-705B-831EC91012A1}"/>
              </a:ext>
            </a:extLst>
          </p:cNvPr>
          <p:cNvSpPr txBox="1">
            <a:spLocks/>
          </p:cNvSpPr>
          <p:nvPr/>
        </p:nvSpPr>
        <p:spPr>
          <a:xfrm>
            <a:off x="707414" y="1764138"/>
            <a:ext cx="5388586" cy="2083961"/>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6">
                    <a:lumMod val="50000"/>
                  </a:schemeClr>
                </a:solidFill>
              </a:rPr>
              <a:t>Calling all homeowners</a:t>
            </a:r>
          </a:p>
        </p:txBody>
      </p:sp>
      <p:pic>
        <p:nvPicPr>
          <p:cNvPr id="5" name="Picture 4">
            <a:extLst>
              <a:ext uri="{FF2B5EF4-FFF2-40B4-BE49-F238E27FC236}">
                <a16:creationId xmlns:a16="http://schemas.microsoft.com/office/drawing/2014/main" id="{64D8D908-821F-2307-44EA-7F644B3647FE}"/>
              </a:ext>
            </a:extLst>
          </p:cNvPr>
          <p:cNvPicPr>
            <a:picLocks noChangeAspect="1"/>
          </p:cNvPicPr>
          <p:nvPr/>
        </p:nvPicPr>
        <p:blipFill>
          <a:blip r:embed="rId2"/>
          <a:stretch>
            <a:fillRect/>
          </a:stretch>
        </p:blipFill>
        <p:spPr>
          <a:xfrm>
            <a:off x="7066269" y="310293"/>
            <a:ext cx="4474186" cy="6357207"/>
          </a:xfrm>
          <a:prstGeom prst="rect">
            <a:avLst/>
          </a:prstGeom>
        </p:spPr>
      </p:pic>
      <p:sp>
        <p:nvSpPr>
          <p:cNvPr id="7" name="Content Placeholder 12">
            <a:extLst>
              <a:ext uri="{FF2B5EF4-FFF2-40B4-BE49-F238E27FC236}">
                <a16:creationId xmlns:a16="http://schemas.microsoft.com/office/drawing/2014/main" id="{F28593B1-0E92-3FFA-BCB5-9BFFC9F2BE75}"/>
              </a:ext>
            </a:extLst>
          </p:cNvPr>
          <p:cNvSpPr txBox="1">
            <a:spLocks/>
          </p:cNvSpPr>
          <p:nvPr/>
        </p:nvSpPr>
        <p:spPr>
          <a:xfrm>
            <a:off x="1043849" y="2568267"/>
            <a:ext cx="4493236" cy="33655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created a printable pledge for you to post at home, at the office, or around the community.  Remind yourself and other of the little practices that add up to massive water conservation efforts.</a:t>
            </a:r>
          </a:p>
          <a:p>
            <a:endParaRPr lang="en-US" dirty="0"/>
          </a:p>
        </p:txBody>
      </p:sp>
    </p:spTree>
    <p:extLst>
      <p:ext uri="{BB962C8B-B14F-4D97-AF65-F5344CB8AC3E}">
        <p14:creationId xmlns:p14="http://schemas.microsoft.com/office/powerpoint/2010/main" val="391924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Rebates &amp; Incentives</a:t>
            </a:r>
          </a:p>
        </p:txBody>
      </p:sp>
      <p:pic>
        <p:nvPicPr>
          <p:cNvPr id="4" name="Picture 3">
            <a:extLst>
              <a:ext uri="{FF2B5EF4-FFF2-40B4-BE49-F238E27FC236}">
                <a16:creationId xmlns:a16="http://schemas.microsoft.com/office/drawing/2014/main" id="{6AE39FBA-2C40-E7BF-D23A-4067AE4FBE85}"/>
              </a:ext>
            </a:extLst>
          </p:cNvPr>
          <p:cNvPicPr>
            <a:picLocks noChangeAspect="1"/>
          </p:cNvPicPr>
          <p:nvPr/>
        </p:nvPicPr>
        <p:blipFill>
          <a:blip r:embed="rId2"/>
          <a:stretch>
            <a:fillRect/>
          </a:stretch>
        </p:blipFill>
        <p:spPr>
          <a:xfrm>
            <a:off x="3775969" y="1290348"/>
            <a:ext cx="8416031" cy="5567652"/>
          </a:xfrm>
          <a:prstGeom prst="rect">
            <a:avLst/>
          </a:prstGeom>
        </p:spPr>
      </p:pic>
      <p:sp>
        <p:nvSpPr>
          <p:cNvPr id="5" name="Subtitle 11">
            <a:extLst>
              <a:ext uri="{FF2B5EF4-FFF2-40B4-BE49-F238E27FC236}">
                <a16:creationId xmlns:a16="http://schemas.microsoft.com/office/drawing/2014/main" id="{5CC26096-4A4D-3175-6549-00AE713DB7FD}"/>
              </a:ext>
            </a:extLst>
          </p:cNvPr>
          <p:cNvSpPr txBox="1">
            <a:spLocks/>
          </p:cNvSpPr>
          <p:nvPr/>
        </p:nvSpPr>
        <p:spPr>
          <a:xfrm>
            <a:off x="576263" y="2297408"/>
            <a:ext cx="2789480" cy="2905831"/>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In August 2022, former Governor Bruce Babbitt said the City of Prescott has the best rebate program in the state.</a:t>
            </a:r>
          </a:p>
        </p:txBody>
      </p:sp>
    </p:spTree>
    <p:extLst>
      <p:ext uri="{BB962C8B-B14F-4D97-AF65-F5344CB8AC3E}">
        <p14:creationId xmlns:p14="http://schemas.microsoft.com/office/powerpoint/2010/main" val="366219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Rebates &amp; Incentives</a:t>
            </a:r>
          </a:p>
        </p:txBody>
      </p:sp>
      <p:pic>
        <p:nvPicPr>
          <p:cNvPr id="14" name="Picture 13">
            <a:extLst>
              <a:ext uri="{FF2B5EF4-FFF2-40B4-BE49-F238E27FC236}">
                <a16:creationId xmlns:a16="http://schemas.microsoft.com/office/drawing/2014/main" id="{B68C1A73-F416-94E0-3092-4365E59700B3}"/>
              </a:ext>
            </a:extLst>
          </p:cNvPr>
          <p:cNvPicPr>
            <a:picLocks noChangeAspect="1"/>
          </p:cNvPicPr>
          <p:nvPr/>
        </p:nvPicPr>
        <p:blipFill>
          <a:blip r:embed="rId2"/>
          <a:stretch>
            <a:fillRect/>
          </a:stretch>
        </p:blipFill>
        <p:spPr>
          <a:xfrm>
            <a:off x="793701" y="1247775"/>
            <a:ext cx="10604598" cy="5552226"/>
          </a:xfrm>
          <a:prstGeom prst="rect">
            <a:avLst/>
          </a:prstGeom>
        </p:spPr>
      </p:pic>
    </p:spTree>
    <p:extLst>
      <p:ext uri="{BB962C8B-B14F-4D97-AF65-F5344CB8AC3E}">
        <p14:creationId xmlns:p14="http://schemas.microsoft.com/office/powerpoint/2010/main" val="2633195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Conservation Blog</a:t>
            </a:r>
          </a:p>
        </p:txBody>
      </p:sp>
      <p:sp>
        <p:nvSpPr>
          <p:cNvPr id="6" name="Rectangle 5">
            <a:extLst>
              <a:ext uri="{FF2B5EF4-FFF2-40B4-BE49-F238E27FC236}">
                <a16:creationId xmlns:a16="http://schemas.microsoft.com/office/drawing/2014/main" id="{E7587883-74AE-CA2C-5D88-9B50D6522BFB}"/>
              </a:ext>
            </a:extLst>
          </p:cNvPr>
          <p:cNvSpPr/>
          <p:nvPr/>
        </p:nvSpPr>
        <p:spPr>
          <a:xfrm>
            <a:off x="49909" y="1247775"/>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16D3B65-7160-8566-05BE-E0F93EF1A3D5}"/>
              </a:ext>
            </a:extLst>
          </p:cNvPr>
          <p:cNvPicPr>
            <a:picLocks noChangeAspect="1"/>
          </p:cNvPicPr>
          <p:nvPr/>
        </p:nvPicPr>
        <p:blipFill>
          <a:blip r:embed="rId2"/>
          <a:stretch>
            <a:fillRect/>
          </a:stretch>
        </p:blipFill>
        <p:spPr>
          <a:xfrm>
            <a:off x="9979614" y="1346685"/>
            <a:ext cx="2162477" cy="5258534"/>
          </a:xfrm>
          <a:prstGeom prst="rect">
            <a:avLst/>
          </a:prstGeom>
        </p:spPr>
      </p:pic>
      <p:pic>
        <p:nvPicPr>
          <p:cNvPr id="11" name="Picture 10">
            <a:extLst>
              <a:ext uri="{FF2B5EF4-FFF2-40B4-BE49-F238E27FC236}">
                <a16:creationId xmlns:a16="http://schemas.microsoft.com/office/drawing/2014/main" id="{79D82232-64CC-9903-0CA9-39463F9F87D6}"/>
              </a:ext>
            </a:extLst>
          </p:cNvPr>
          <p:cNvPicPr>
            <a:picLocks noChangeAspect="1"/>
          </p:cNvPicPr>
          <p:nvPr/>
        </p:nvPicPr>
        <p:blipFill>
          <a:blip r:embed="rId3"/>
          <a:stretch>
            <a:fillRect/>
          </a:stretch>
        </p:blipFill>
        <p:spPr>
          <a:xfrm>
            <a:off x="3837633" y="1599465"/>
            <a:ext cx="2713537" cy="4752975"/>
          </a:xfrm>
          <a:prstGeom prst="rect">
            <a:avLst/>
          </a:prstGeom>
        </p:spPr>
      </p:pic>
      <p:pic>
        <p:nvPicPr>
          <p:cNvPr id="13" name="Picture 12">
            <a:extLst>
              <a:ext uri="{FF2B5EF4-FFF2-40B4-BE49-F238E27FC236}">
                <a16:creationId xmlns:a16="http://schemas.microsoft.com/office/drawing/2014/main" id="{1D87EFFC-996C-9D2F-2FE7-EA79CB3BCD93}"/>
              </a:ext>
            </a:extLst>
          </p:cNvPr>
          <p:cNvPicPr>
            <a:picLocks noChangeAspect="1"/>
          </p:cNvPicPr>
          <p:nvPr/>
        </p:nvPicPr>
        <p:blipFill>
          <a:blip r:embed="rId4"/>
          <a:stretch>
            <a:fillRect/>
          </a:stretch>
        </p:blipFill>
        <p:spPr>
          <a:xfrm>
            <a:off x="576263" y="1599466"/>
            <a:ext cx="2934234" cy="4752975"/>
          </a:xfrm>
          <a:prstGeom prst="rect">
            <a:avLst/>
          </a:prstGeom>
        </p:spPr>
      </p:pic>
      <p:pic>
        <p:nvPicPr>
          <p:cNvPr id="15" name="Picture 14">
            <a:extLst>
              <a:ext uri="{FF2B5EF4-FFF2-40B4-BE49-F238E27FC236}">
                <a16:creationId xmlns:a16="http://schemas.microsoft.com/office/drawing/2014/main" id="{E10957DA-6246-1BBE-5EC1-F3AC768583ED}"/>
              </a:ext>
            </a:extLst>
          </p:cNvPr>
          <p:cNvPicPr>
            <a:picLocks noChangeAspect="1"/>
          </p:cNvPicPr>
          <p:nvPr/>
        </p:nvPicPr>
        <p:blipFill>
          <a:blip r:embed="rId5"/>
          <a:stretch>
            <a:fillRect/>
          </a:stretch>
        </p:blipFill>
        <p:spPr>
          <a:xfrm>
            <a:off x="6873770" y="1599465"/>
            <a:ext cx="2889182" cy="4752975"/>
          </a:xfrm>
          <a:prstGeom prst="rect">
            <a:avLst/>
          </a:prstGeom>
        </p:spPr>
      </p:pic>
    </p:spTree>
    <p:extLst>
      <p:ext uri="{BB962C8B-B14F-4D97-AF65-F5344CB8AC3E}">
        <p14:creationId xmlns:p14="http://schemas.microsoft.com/office/powerpoint/2010/main" val="54711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Webpage Redesign</a:t>
            </a:r>
          </a:p>
        </p:txBody>
      </p:sp>
      <p:sp>
        <p:nvSpPr>
          <p:cNvPr id="6" name="Rectangle 5">
            <a:extLst>
              <a:ext uri="{FF2B5EF4-FFF2-40B4-BE49-F238E27FC236}">
                <a16:creationId xmlns:a16="http://schemas.microsoft.com/office/drawing/2014/main" id="{E7587883-74AE-CA2C-5D88-9B50D6522BFB}"/>
              </a:ext>
            </a:extLst>
          </p:cNvPr>
          <p:cNvSpPr/>
          <p:nvPr/>
        </p:nvSpPr>
        <p:spPr>
          <a:xfrm>
            <a:off x="0" y="1231641"/>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3">
            <a:extLst>
              <a:ext uri="{FF2B5EF4-FFF2-40B4-BE49-F238E27FC236}">
                <a16:creationId xmlns:a16="http://schemas.microsoft.com/office/drawing/2014/main" id="{60BD68F1-F268-DD90-1B7E-FB5AFE3C3210}"/>
              </a:ext>
            </a:extLst>
          </p:cNvPr>
          <p:cNvSpPr txBox="1">
            <a:spLocks/>
          </p:cNvSpPr>
          <p:nvPr/>
        </p:nvSpPr>
        <p:spPr>
          <a:xfrm>
            <a:off x="707414" y="1747103"/>
            <a:ext cx="4756714" cy="597604"/>
          </a:xfrm>
          <a:prstGeom prst="rect">
            <a:avLst/>
          </a:prstGeom>
        </p:spPr>
        <p:txBody>
          <a:bodyPr vert="horz" lIns="91440" tIns="45720" rIns="91440" bIns="45720" rtlCol="0">
            <a:normAutofit/>
          </a:bodyPr>
          <a:lstStyle>
            <a:defPPr>
              <a:defRPr lang="en-US"/>
            </a:defPPr>
            <a:lvl1pPr indent="0">
              <a:lnSpc>
                <a:spcPct val="110000"/>
              </a:lnSpc>
              <a:spcBef>
                <a:spcPts val="1000"/>
              </a:spcBef>
              <a:buFont typeface="Arial" panose="020B0604020202020204" pitchFamily="34" charset="0"/>
              <a:buNone/>
              <a:defRPr sz="2400" b="1" spc="-20" baseline="0">
                <a:solidFill>
                  <a:schemeClr val="accent2"/>
                </a:solidFill>
              </a:defRPr>
            </a:lvl1pPr>
            <a:lvl2pPr marL="685800" indent="-228600">
              <a:lnSpc>
                <a:spcPct val="110000"/>
              </a:lnSpc>
              <a:spcBef>
                <a:spcPts val="500"/>
              </a:spcBef>
              <a:buFont typeface="Arial" panose="020B0604020202020204" pitchFamily="34" charset="0"/>
              <a:buChar char="•"/>
              <a:defRPr sz="2000" spc="-20" baseline="0"/>
            </a:lvl2pPr>
            <a:lvl3pPr marL="1143000" indent="-228600">
              <a:lnSpc>
                <a:spcPct val="110000"/>
              </a:lnSpc>
              <a:spcBef>
                <a:spcPts val="500"/>
              </a:spcBef>
              <a:buFont typeface="Arial" panose="020B0604020202020204" pitchFamily="34" charset="0"/>
              <a:buChar char="•"/>
              <a:defRPr spc="-20" baseline="0"/>
            </a:lvl3pPr>
            <a:lvl4pPr marL="1600200" indent="-228600">
              <a:lnSpc>
                <a:spcPct val="110000"/>
              </a:lnSpc>
              <a:spcBef>
                <a:spcPts val="500"/>
              </a:spcBef>
              <a:buFont typeface="Arial" panose="020B0604020202020204" pitchFamily="34" charset="0"/>
              <a:buChar char="•"/>
              <a:defRPr sz="1600" spc="-20" baseline="0"/>
            </a:lvl4pPr>
            <a:lvl5pPr marL="2057400" indent="-228600">
              <a:lnSpc>
                <a:spcPct val="110000"/>
              </a:lnSpc>
              <a:spcBef>
                <a:spcPts val="500"/>
              </a:spcBef>
              <a:buFont typeface="Arial" panose="020B0604020202020204" pitchFamily="34" charset="0"/>
              <a:buChar char="•"/>
              <a:defRPr sz="1600" spc="-20"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accent6">
                    <a:lumMod val="50000"/>
                  </a:schemeClr>
                </a:solidFill>
              </a:rPr>
              <a:t>Task 3</a:t>
            </a:r>
          </a:p>
        </p:txBody>
      </p:sp>
      <p:sp>
        <p:nvSpPr>
          <p:cNvPr id="8" name="Content Placeholder 12">
            <a:extLst>
              <a:ext uri="{FF2B5EF4-FFF2-40B4-BE49-F238E27FC236}">
                <a16:creationId xmlns:a16="http://schemas.microsoft.com/office/drawing/2014/main" id="{0E181E7B-4168-E9E1-3E64-2E67B531A067}"/>
              </a:ext>
            </a:extLst>
          </p:cNvPr>
          <p:cNvSpPr txBox="1">
            <a:spLocks/>
          </p:cNvSpPr>
          <p:nvPr/>
        </p:nvSpPr>
        <p:spPr>
          <a:xfrm>
            <a:off x="707414" y="2361743"/>
            <a:ext cx="4756714" cy="3365500"/>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Finalize the Design</a:t>
            </a:r>
          </a:p>
          <a:p>
            <a:r>
              <a:rPr lang="en-US" dirty="0"/>
              <a:t>Deliverable:  Completed Webpage</a:t>
            </a:r>
          </a:p>
          <a:p>
            <a:r>
              <a:rPr lang="en-US" dirty="0"/>
              <a:t>$2500.00</a:t>
            </a:r>
          </a:p>
          <a:p>
            <a:endParaRPr lang="en-US" dirty="0"/>
          </a:p>
          <a:p>
            <a:endParaRPr lang="en-US" dirty="0"/>
          </a:p>
        </p:txBody>
      </p:sp>
      <p:sp>
        <p:nvSpPr>
          <p:cNvPr id="10" name="Text Placeholder 13">
            <a:extLst>
              <a:ext uri="{FF2B5EF4-FFF2-40B4-BE49-F238E27FC236}">
                <a16:creationId xmlns:a16="http://schemas.microsoft.com/office/drawing/2014/main" id="{D9596CF7-053E-94C3-4D02-EA0A60BC6BD6}"/>
              </a:ext>
            </a:extLst>
          </p:cNvPr>
          <p:cNvSpPr txBox="1">
            <a:spLocks/>
          </p:cNvSpPr>
          <p:nvPr/>
        </p:nvSpPr>
        <p:spPr>
          <a:xfrm>
            <a:off x="6727872" y="1768167"/>
            <a:ext cx="4756714" cy="597604"/>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400" b="1" kern="1200" spc="-20" baseline="0">
                <a:solidFill>
                  <a:schemeClr val="accent2"/>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6">
                    <a:lumMod val="50000"/>
                  </a:schemeClr>
                </a:solidFill>
              </a:rPr>
              <a:t>Task 4</a:t>
            </a:r>
          </a:p>
        </p:txBody>
      </p:sp>
      <p:sp>
        <p:nvSpPr>
          <p:cNvPr id="11" name="Content Placeholder 12">
            <a:extLst>
              <a:ext uri="{FF2B5EF4-FFF2-40B4-BE49-F238E27FC236}">
                <a16:creationId xmlns:a16="http://schemas.microsoft.com/office/drawing/2014/main" id="{E80E4D6D-2FBB-C01A-97A5-609B0EE1FAA6}"/>
              </a:ext>
            </a:extLst>
          </p:cNvPr>
          <p:cNvSpPr txBox="1">
            <a:spLocks/>
          </p:cNvSpPr>
          <p:nvPr/>
        </p:nvSpPr>
        <p:spPr>
          <a:xfrm>
            <a:off x="6727872" y="2361742"/>
            <a:ext cx="4756714" cy="430575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Outreach</a:t>
            </a:r>
          </a:p>
          <a:p>
            <a:r>
              <a:rPr lang="en-US" sz="2400" dirty="0"/>
              <a:t>Deliverable:  Public Awareness</a:t>
            </a:r>
          </a:p>
          <a:p>
            <a:r>
              <a:rPr lang="en-US" sz="2400" dirty="0"/>
              <a:t>Website Initiated </a:t>
            </a:r>
            <a:br>
              <a:rPr lang="en-US" sz="2400" dirty="0"/>
            </a:br>
            <a:r>
              <a:rPr lang="en-US" sz="2400" dirty="0"/>
              <a:t>March 21, 2023</a:t>
            </a:r>
          </a:p>
          <a:p>
            <a:r>
              <a:rPr lang="en-US" sz="2400" dirty="0"/>
              <a:t>By June 29, 2023, there were 1500 views</a:t>
            </a:r>
          </a:p>
          <a:p>
            <a:r>
              <a:rPr lang="en-US" sz="2400" dirty="0"/>
              <a:t>Sadie </a:t>
            </a:r>
            <a:r>
              <a:rPr lang="en-US" sz="2400" dirty="0" err="1"/>
              <a:t>Sartie</a:t>
            </a:r>
            <a:r>
              <a:rPr lang="en-US" sz="2400" dirty="0"/>
              <a:t> Design Company</a:t>
            </a:r>
            <a:br>
              <a:rPr lang="en-US" sz="2400" dirty="0"/>
            </a:br>
            <a:r>
              <a:rPr lang="en-US" sz="2400" dirty="0"/>
              <a:t>Final Payment:  $1527</a:t>
            </a:r>
            <a:br>
              <a:rPr lang="en-US" sz="2400" dirty="0"/>
            </a:br>
            <a:r>
              <a:rPr lang="en-US" sz="2400" dirty="0"/>
              <a:t>Total:  $9027</a:t>
            </a:r>
          </a:p>
          <a:p>
            <a:endParaRPr lang="en-US" sz="2400" dirty="0"/>
          </a:p>
        </p:txBody>
      </p:sp>
    </p:spTree>
    <p:extLst>
      <p:ext uri="{BB962C8B-B14F-4D97-AF65-F5344CB8AC3E}">
        <p14:creationId xmlns:p14="http://schemas.microsoft.com/office/powerpoint/2010/main" val="2294498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Webpage Redesign</a:t>
            </a:r>
          </a:p>
        </p:txBody>
      </p:sp>
      <p:sp>
        <p:nvSpPr>
          <p:cNvPr id="6" name="Rectangle 5">
            <a:extLst>
              <a:ext uri="{FF2B5EF4-FFF2-40B4-BE49-F238E27FC236}">
                <a16:creationId xmlns:a16="http://schemas.microsoft.com/office/drawing/2014/main" id="{E7587883-74AE-CA2C-5D88-9B50D6522BFB}"/>
              </a:ext>
            </a:extLst>
          </p:cNvPr>
          <p:cNvSpPr/>
          <p:nvPr/>
        </p:nvSpPr>
        <p:spPr>
          <a:xfrm>
            <a:off x="0" y="1231641"/>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2">
            <a:extLst>
              <a:ext uri="{FF2B5EF4-FFF2-40B4-BE49-F238E27FC236}">
                <a16:creationId xmlns:a16="http://schemas.microsoft.com/office/drawing/2014/main" id="{0E181E7B-4168-E9E1-3E64-2E67B531A067}"/>
              </a:ext>
            </a:extLst>
          </p:cNvPr>
          <p:cNvSpPr txBox="1">
            <a:spLocks/>
          </p:cNvSpPr>
          <p:nvPr/>
        </p:nvSpPr>
        <p:spPr>
          <a:xfrm>
            <a:off x="576263" y="3093014"/>
            <a:ext cx="2254861" cy="1562557"/>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6">
                    <a:lumMod val="50000"/>
                  </a:schemeClr>
                </a:solidFill>
              </a:rPr>
              <a:t>Delivered Google Analytics</a:t>
            </a:r>
          </a:p>
          <a:p>
            <a:endParaRPr lang="en-US" dirty="0"/>
          </a:p>
          <a:p>
            <a:endParaRPr lang="en-US" dirty="0"/>
          </a:p>
        </p:txBody>
      </p:sp>
      <p:pic>
        <p:nvPicPr>
          <p:cNvPr id="7" name="Picture 6">
            <a:extLst>
              <a:ext uri="{FF2B5EF4-FFF2-40B4-BE49-F238E27FC236}">
                <a16:creationId xmlns:a16="http://schemas.microsoft.com/office/drawing/2014/main" id="{56F0C0AF-AA36-B2A5-67B6-7A739741ED5A}"/>
              </a:ext>
            </a:extLst>
          </p:cNvPr>
          <p:cNvPicPr>
            <a:picLocks noChangeAspect="1"/>
          </p:cNvPicPr>
          <p:nvPr/>
        </p:nvPicPr>
        <p:blipFill>
          <a:blip r:embed="rId2"/>
          <a:stretch>
            <a:fillRect/>
          </a:stretch>
        </p:blipFill>
        <p:spPr>
          <a:xfrm>
            <a:off x="2164038" y="1247774"/>
            <a:ext cx="9886125" cy="5610225"/>
          </a:xfrm>
          <a:prstGeom prst="rect">
            <a:avLst/>
          </a:prstGeom>
        </p:spPr>
      </p:pic>
    </p:spTree>
    <p:extLst>
      <p:ext uri="{BB962C8B-B14F-4D97-AF65-F5344CB8AC3E}">
        <p14:creationId xmlns:p14="http://schemas.microsoft.com/office/powerpoint/2010/main" val="119897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tx2"/>
                </a:solidFill>
              </a:rPr>
              <a:t>Call to Order – Welcome &amp; Introductions - </a:t>
            </a:r>
            <a:r>
              <a:rPr lang="en-US" sz="1600" i="1" dirty="0">
                <a:solidFill>
                  <a:schemeClr val="tx2"/>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1491038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FA9EEF-0671-6447-31B8-12CDA56AF537}"/>
              </a:ext>
            </a:extLst>
          </p:cNvPr>
          <p:cNvSpPr/>
          <p:nvPr/>
        </p:nvSpPr>
        <p:spPr>
          <a:xfrm>
            <a:off x="-9412" y="1247775"/>
            <a:ext cx="12201412" cy="5610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2">
            <a:extLst>
              <a:ext uri="{FF2B5EF4-FFF2-40B4-BE49-F238E27FC236}">
                <a16:creationId xmlns:a16="http://schemas.microsoft.com/office/drawing/2014/main" id="{4A1665B8-133C-3431-94F8-F2ADA743DAA6}"/>
              </a:ext>
            </a:extLst>
          </p:cNvPr>
          <p:cNvSpPr txBox="1">
            <a:spLocks/>
          </p:cNvSpPr>
          <p:nvPr/>
        </p:nvSpPr>
        <p:spPr>
          <a:xfrm>
            <a:off x="576263" y="190500"/>
            <a:ext cx="11039475" cy="773776"/>
          </a:xfrm>
          <a:prstGeom prst="rect">
            <a:avLst/>
          </a:prstGeom>
        </p:spPr>
        <p:txBody>
          <a:bodyPr vert="horz" lIns="91440" tIns="45720" rIns="91440" bIns="45720" rtlCol="0" anchor="b">
            <a:normAutofit/>
          </a:bodyPr>
          <a:lstStyle>
            <a:defPPr>
              <a:defRPr lang="en-US"/>
            </a:defPPr>
            <a:lvl1pPr>
              <a:lnSpc>
                <a:spcPct val="90000"/>
              </a:lnSpc>
              <a:spcBef>
                <a:spcPct val="0"/>
              </a:spcBef>
              <a:buNone/>
              <a:defRPr sz="4400" b="1" spc="-20" baseline="0">
                <a:solidFill>
                  <a:schemeClr val="bg1"/>
                </a:solidFill>
                <a:latin typeface="+mj-lt"/>
                <a:ea typeface="+mj-ea"/>
                <a:cs typeface="+mj-cs"/>
              </a:defRPr>
            </a:lvl1pPr>
          </a:lstStyle>
          <a:p>
            <a:r>
              <a:rPr lang="en-US" dirty="0"/>
              <a:t>Webpage Redesign</a:t>
            </a:r>
          </a:p>
        </p:txBody>
      </p:sp>
      <p:sp>
        <p:nvSpPr>
          <p:cNvPr id="6" name="Rectangle 5">
            <a:extLst>
              <a:ext uri="{FF2B5EF4-FFF2-40B4-BE49-F238E27FC236}">
                <a16:creationId xmlns:a16="http://schemas.microsoft.com/office/drawing/2014/main" id="{E7587883-74AE-CA2C-5D88-9B50D6522BFB}"/>
              </a:ext>
            </a:extLst>
          </p:cNvPr>
          <p:cNvSpPr/>
          <p:nvPr/>
        </p:nvSpPr>
        <p:spPr>
          <a:xfrm>
            <a:off x="0" y="1231641"/>
            <a:ext cx="12192000" cy="5626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2">
            <a:extLst>
              <a:ext uri="{FF2B5EF4-FFF2-40B4-BE49-F238E27FC236}">
                <a16:creationId xmlns:a16="http://schemas.microsoft.com/office/drawing/2014/main" id="{0E181E7B-4168-E9E1-3E64-2E67B531A067}"/>
              </a:ext>
            </a:extLst>
          </p:cNvPr>
          <p:cNvSpPr txBox="1">
            <a:spLocks/>
          </p:cNvSpPr>
          <p:nvPr/>
        </p:nvSpPr>
        <p:spPr>
          <a:xfrm>
            <a:off x="707414" y="1504950"/>
            <a:ext cx="2516768" cy="5000625"/>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6">
                    <a:lumMod val="50000"/>
                  </a:schemeClr>
                </a:solidFill>
              </a:rPr>
              <a:t>Delivered to WMAP</a:t>
            </a:r>
          </a:p>
          <a:p>
            <a:r>
              <a:rPr lang="en-US" dirty="0"/>
              <a:t>Press Release</a:t>
            </a:r>
          </a:p>
          <a:p>
            <a:r>
              <a:rPr lang="en-US" dirty="0"/>
              <a:t>All BLOG Postings</a:t>
            </a:r>
          </a:p>
          <a:p>
            <a:r>
              <a:rPr lang="en-US" dirty="0"/>
              <a:t>Facebook and Instagram Posts</a:t>
            </a:r>
          </a:p>
          <a:p>
            <a:endParaRPr lang="en-US" dirty="0"/>
          </a:p>
          <a:p>
            <a:endParaRPr lang="en-US" dirty="0"/>
          </a:p>
        </p:txBody>
      </p:sp>
      <p:pic>
        <p:nvPicPr>
          <p:cNvPr id="4" name="Picture 3">
            <a:extLst>
              <a:ext uri="{FF2B5EF4-FFF2-40B4-BE49-F238E27FC236}">
                <a16:creationId xmlns:a16="http://schemas.microsoft.com/office/drawing/2014/main" id="{8393E298-DA8F-3144-5F22-CFFFB40170E9}"/>
              </a:ext>
            </a:extLst>
          </p:cNvPr>
          <p:cNvPicPr>
            <a:picLocks noChangeAspect="1"/>
          </p:cNvPicPr>
          <p:nvPr/>
        </p:nvPicPr>
        <p:blipFill>
          <a:blip r:embed="rId2"/>
          <a:stretch>
            <a:fillRect/>
          </a:stretch>
        </p:blipFill>
        <p:spPr>
          <a:xfrm>
            <a:off x="3330116" y="1374081"/>
            <a:ext cx="4269345" cy="5357610"/>
          </a:xfrm>
          <a:prstGeom prst="rect">
            <a:avLst/>
          </a:prstGeom>
          <a:ln w="12700" cap="sq">
            <a:solidFill>
              <a:schemeClr val="accent6">
                <a:lumMod val="50000"/>
              </a:schemeClr>
            </a:solidFill>
            <a:prstDash val="solid"/>
            <a:miter lim="800000"/>
          </a:ln>
          <a:effectLst/>
        </p:spPr>
      </p:pic>
      <p:pic>
        <p:nvPicPr>
          <p:cNvPr id="5" name="Picture 4">
            <a:extLst>
              <a:ext uri="{FF2B5EF4-FFF2-40B4-BE49-F238E27FC236}">
                <a16:creationId xmlns:a16="http://schemas.microsoft.com/office/drawing/2014/main" id="{8BFBC419-FBC2-89AF-433F-F2C2A0E56A02}"/>
              </a:ext>
            </a:extLst>
          </p:cNvPr>
          <p:cNvPicPr>
            <a:picLocks noChangeAspect="1"/>
          </p:cNvPicPr>
          <p:nvPr/>
        </p:nvPicPr>
        <p:blipFill rotWithShape="1">
          <a:blip r:embed="rId3"/>
          <a:srcRect b="1198"/>
          <a:stretch/>
        </p:blipFill>
        <p:spPr>
          <a:xfrm>
            <a:off x="7756653" y="1374081"/>
            <a:ext cx="4278155" cy="5357609"/>
          </a:xfrm>
          <a:prstGeom prst="rect">
            <a:avLst/>
          </a:prstGeom>
          <a:ln w="12700" cap="sq">
            <a:solidFill>
              <a:schemeClr val="accent6">
                <a:lumMod val="50000"/>
              </a:schemeClr>
            </a:solidFill>
            <a:prstDash val="solid"/>
            <a:miter lim="800000"/>
          </a:ln>
          <a:effectLst/>
        </p:spPr>
      </p:pic>
    </p:spTree>
    <p:extLst>
      <p:ext uri="{BB962C8B-B14F-4D97-AF65-F5344CB8AC3E}">
        <p14:creationId xmlns:p14="http://schemas.microsoft.com/office/powerpoint/2010/main" val="346631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7246E-9553-2B13-7272-CDF339B241FC}"/>
              </a:ext>
            </a:extLst>
          </p:cNvPr>
          <p:cNvSpPr txBox="1"/>
          <p:nvPr/>
        </p:nvSpPr>
        <p:spPr>
          <a:xfrm>
            <a:off x="4267201" y="0"/>
            <a:ext cx="7924799" cy="6858000"/>
          </a:xfrm>
          <a:prstGeom prst="rect">
            <a:avLst/>
          </a:prstGeom>
          <a:solidFill>
            <a:schemeClr val="bg1"/>
          </a:solidFill>
          <a:ln>
            <a:noFill/>
          </a:ln>
        </p:spPr>
        <p:txBody>
          <a:bodyPr wrap="square" rtlCol="0">
            <a:noAutofit/>
          </a:bodyPr>
          <a:lstStyle/>
          <a:p>
            <a:endParaRPr lang="en-US" dirty="0"/>
          </a:p>
        </p:txBody>
      </p:sp>
      <p:sp>
        <p:nvSpPr>
          <p:cNvPr id="3" name="Title 8">
            <a:extLst>
              <a:ext uri="{FF2B5EF4-FFF2-40B4-BE49-F238E27FC236}">
                <a16:creationId xmlns:a16="http://schemas.microsoft.com/office/drawing/2014/main" id="{5B3AFD0C-DA0B-06C9-65F6-C9A80C52609F}"/>
              </a:ext>
            </a:extLst>
          </p:cNvPr>
          <p:cNvSpPr>
            <a:spLocks noGrp="1"/>
          </p:cNvSpPr>
          <p:nvPr>
            <p:ph type="title"/>
          </p:nvPr>
        </p:nvSpPr>
        <p:spPr>
          <a:xfrm>
            <a:off x="0" y="484494"/>
            <a:ext cx="4267201" cy="1569493"/>
          </a:xfrm>
        </p:spPr>
        <p:txBody>
          <a:bodyPr/>
          <a:lstStyle/>
          <a:p>
            <a:pPr algn="ctr"/>
            <a:r>
              <a:rPr lang="en-US" dirty="0"/>
              <a:t>Thank You</a:t>
            </a:r>
          </a:p>
        </p:txBody>
      </p:sp>
      <p:sp>
        <p:nvSpPr>
          <p:cNvPr id="6" name="Content Placeholder 9">
            <a:extLst>
              <a:ext uri="{FF2B5EF4-FFF2-40B4-BE49-F238E27FC236}">
                <a16:creationId xmlns:a16="http://schemas.microsoft.com/office/drawing/2014/main" id="{A930A6A6-766B-9FC8-9416-864C0C1AC6EA}"/>
              </a:ext>
            </a:extLst>
          </p:cNvPr>
          <p:cNvSpPr>
            <a:spLocks noGrp="1"/>
          </p:cNvSpPr>
          <p:nvPr>
            <p:ph idx="1"/>
          </p:nvPr>
        </p:nvSpPr>
        <p:spPr>
          <a:xfrm>
            <a:off x="4850614" y="584793"/>
            <a:ext cx="6553198" cy="3272904"/>
          </a:xfrm>
        </p:spPr>
        <p:txBody>
          <a:bodyPr/>
          <a:lstStyle/>
          <a:p>
            <a:r>
              <a:rPr lang="en-US" dirty="0"/>
              <a:t>Many thanks to:</a:t>
            </a:r>
          </a:p>
          <a:p>
            <a:r>
              <a:rPr lang="en-US" dirty="0"/>
              <a:t>Melissa Sikes, Coordinator for GUAC Grants</a:t>
            </a:r>
          </a:p>
          <a:p>
            <a:r>
              <a:rPr lang="en-US" dirty="0"/>
              <a:t>Thao Le, AMA Intern</a:t>
            </a:r>
          </a:p>
          <a:p>
            <a:r>
              <a:rPr lang="en-US" dirty="0"/>
              <a:t>and anyone else at ADWR who helped the City acquire the WMAP Grant!!!</a:t>
            </a:r>
          </a:p>
          <a:p>
            <a:r>
              <a:rPr lang="en-US" dirty="0"/>
              <a:t>We are truly grateful. </a:t>
            </a:r>
          </a:p>
        </p:txBody>
      </p:sp>
      <p:sp>
        <p:nvSpPr>
          <p:cNvPr id="7" name="TextBox 6">
            <a:extLst>
              <a:ext uri="{FF2B5EF4-FFF2-40B4-BE49-F238E27FC236}">
                <a16:creationId xmlns:a16="http://schemas.microsoft.com/office/drawing/2014/main" id="{0241C3F7-B86A-F991-0853-B583265EF035}"/>
              </a:ext>
            </a:extLst>
          </p:cNvPr>
          <p:cNvSpPr txBox="1"/>
          <p:nvPr/>
        </p:nvSpPr>
        <p:spPr>
          <a:xfrm>
            <a:off x="7215178" y="4167103"/>
            <a:ext cx="4524391" cy="1939062"/>
          </a:xfrm>
          <a:prstGeom prst="rect">
            <a:avLst/>
          </a:prstGeom>
          <a:noFill/>
        </p:spPr>
        <p:txBody>
          <a:bodyPr wrap="square" rtlCol="0">
            <a:noAutofit/>
          </a:bodyPr>
          <a:lstStyle/>
          <a:p>
            <a:pPr algn="ctr"/>
            <a:r>
              <a:rPr lang="en-US" sz="2400" dirty="0">
                <a:solidFill>
                  <a:srgbClr val="055EAE"/>
                </a:solidFill>
                <a:latin typeface="+mj-lt"/>
              </a:rPr>
              <a:t>Be sure to check out the City’s new website</a:t>
            </a:r>
          </a:p>
          <a:p>
            <a:pPr algn="ctr"/>
            <a:r>
              <a:rPr lang="en-US" sz="2400" dirty="0">
                <a:solidFill>
                  <a:srgbClr val="055EAE"/>
                </a:solidFill>
                <a:latin typeface="+mj-lt"/>
              </a:rPr>
              <a:t>devoted entirely to water conservation!  </a:t>
            </a:r>
            <a:br>
              <a:rPr lang="en-US" sz="2400" dirty="0">
                <a:solidFill>
                  <a:srgbClr val="055EAE"/>
                </a:solidFill>
                <a:latin typeface="+mj-lt"/>
              </a:rPr>
            </a:br>
            <a:r>
              <a:rPr lang="en-US" sz="2400" dirty="0">
                <a:solidFill>
                  <a:srgbClr val="055EAE"/>
                </a:solidFill>
                <a:latin typeface="+mj-lt"/>
              </a:rPr>
              <a:t>prescottwater.com</a:t>
            </a:r>
          </a:p>
        </p:txBody>
      </p:sp>
      <p:pic>
        <p:nvPicPr>
          <p:cNvPr id="8" name="Picture 7">
            <a:extLst>
              <a:ext uri="{FF2B5EF4-FFF2-40B4-BE49-F238E27FC236}">
                <a16:creationId xmlns:a16="http://schemas.microsoft.com/office/drawing/2014/main" id="{E0F05368-EF5D-82A6-4466-1E182681C833}"/>
              </a:ext>
            </a:extLst>
          </p:cNvPr>
          <p:cNvPicPr>
            <a:picLocks noChangeAspect="1"/>
          </p:cNvPicPr>
          <p:nvPr/>
        </p:nvPicPr>
        <p:blipFill rotWithShape="1">
          <a:blip r:embed="rId2"/>
          <a:srcRect l="9783" r="6857"/>
          <a:stretch/>
        </p:blipFill>
        <p:spPr>
          <a:xfrm>
            <a:off x="4777581" y="3743397"/>
            <a:ext cx="2437597" cy="2786474"/>
          </a:xfrm>
          <a:prstGeom prst="rect">
            <a:avLst/>
          </a:prstGeom>
        </p:spPr>
      </p:pic>
    </p:spTree>
    <p:extLst>
      <p:ext uri="{BB962C8B-B14F-4D97-AF65-F5344CB8AC3E}">
        <p14:creationId xmlns:p14="http://schemas.microsoft.com/office/powerpoint/2010/main" val="249996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tx2"/>
                </a:solidFill>
              </a:rPr>
              <a:t>AMA Director Report</a:t>
            </a:r>
            <a:r>
              <a:rPr lang="en-US" sz="1600" i="1" dirty="0">
                <a:solidFill>
                  <a:schemeClr val="tx2"/>
                </a:solidFill>
              </a:rPr>
              <a:t>– Natalie Mast, ADWR</a:t>
            </a:r>
          </a:p>
          <a:p>
            <a:pPr>
              <a:lnSpc>
                <a:spcPct val="150000"/>
              </a:lnSpc>
            </a:pPr>
            <a:r>
              <a:rPr lang="en-US" sz="1600" i="1" dirty="0">
                <a:solidFill>
                  <a:schemeClr val="tx2"/>
                </a:solidFill>
              </a:rPr>
              <a:t>         Natalie will provide an update on ADWR activities, including staffing, </a:t>
            </a:r>
          </a:p>
          <a:p>
            <a:pPr>
              <a:lnSpc>
                <a:spcPct val="150000"/>
              </a:lnSpc>
            </a:pPr>
            <a:r>
              <a:rPr lang="en-US" sz="1600" i="1" dirty="0">
                <a:solidFill>
                  <a:schemeClr val="tx2"/>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388577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tx2"/>
                </a:solidFill>
              </a:rPr>
              <a:t>Call to the Council – </a:t>
            </a:r>
            <a:r>
              <a:rPr lang="en-US" sz="1600" i="1" dirty="0">
                <a:solidFill>
                  <a:schemeClr val="tx2"/>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634773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tx2"/>
                </a:solidFill>
              </a:rPr>
              <a:t>Call to the Public – </a:t>
            </a:r>
            <a:r>
              <a:rPr lang="en-US" sz="1600" i="1" dirty="0">
                <a:solidFill>
                  <a:schemeClr val="tx2"/>
                </a:solidFill>
              </a:rPr>
              <a:t>Chair</a:t>
            </a:r>
            <a:r>
              <a:rPr lang="en-US" sz="1600" dirty="0">
                <a:solidFill>
                  <a:schemeClr val="tx2"/>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1737165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tx2"/>
                </a:solidFill>
              </a:rPr>
              <a:t>Adjournment – </a:t>
            </a:r>
            <a:r>
              <a:rPr lang="en-US" sz="1600" i="1" dirty="0">
                <a:solidFill>
                  <a:schemeClr val="tx2"/>
                </a:solidFill>
              </a:rPr>
              <a:t>Chair</a:t>
            </a:r>
            <a:r>
              <a:rPr lang="en-US" sz="1600" dirty="0">
                <a:solidFill>
                  <a:schemeClr val="tx2"/>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241659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tx2"/>
                </a:solidFill>
              </a:rPr>
              <a:t>Meeting Logistics – </a:t>
            </a:r>
            <a:r>
              <a:rPr lang="en-US" sz="1600" i="1" dirty="0">
                <a:solidFill>
                  <a:schemeClr val="tx2"/>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372900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844" y="484933"/>
            <a:ext cx="6858000" cy="939547"/>
          </a:xfrm>
        </p:spPr>
        <p:txBody>
          <a:bodyPr>
            <a:normAutofit/>
          </a:bodyPr>
          <a:lstStyle/>
          <a:p>
            <a:r>
              <a:rPr lang="en-US" sz="5400" b="1" dirty="0"/>
              <a:t>Meeting Logistics </a:t>
            </a:r>
          </a:p>
        </p:txBody>
      </p:sp>
      <p:sp>
        <p:nvSpPr>
          <p:cNvPr id="9" name="Content Placeholder 8">
            <a:extLst>
              <a:ext uri="{FF2B5EF4-FFF2-40B4-BE49-F238E27FC236}">
                <a16:creationId xmlns:a16="http://schemas.microsoft.com/office/drawing/2014/main" id="{8B00D143-3041-4F49-86F1-E8ACD2998BAC}"/>
              </a:ext>
            </a:extLst>
          </p:cNvPr>
          <p:cNvSpPr>
            <a:spLocks noGrp="1"/>
          </p:cNvSpPr>
          <p:nvPr>
            <p:ph sz="half" idx="2"/>
          </p:nvPr>
        </p:nvSpPr>
        <p:spPr>
          <a:xfrm>
            <a:off x="234142" y="2036618"/>
            <a:ext cx="11723716" cy="4071457"/>
          </a:xfrm>
        </p:spPr>
        <p:txBody>
          <a:bodyPr>
            <a:normAutofit fontScale="92500" lnSpcReduction="10000"/>
          </a:bodyPr>
          <a:lstStyle/>
          <a:p>
            <a:pPr>
              <a:buFont typeface="Arial" panose="020B0604020202020204" pitchFamily="34" charset="0"/>
              <a:buChar char="•"/>
            </a:pPr>
            <a:r>
              <a:rPr lang="en-US" sz="3000" dirty="0"/>
              <a:t>For guests joining online:</a:t>
            </a:r>
          </a:p>
          <a:p>
            <a:pPr lvl="1">
              <a:buFont typeface="Arial" panose="020B0604020202020204" pitchFamily="34" charset="0"/>
              <a:buChar char="•"/>
            </a:pPr>
            <a:r>
              <a:rPr lang="en-US" sz="2200" dirty="0"/>
              <a:t>Please keep your phone muted during the meeting. </a:t>
            </a:r>
            <a:endParaRPr lang="en-US" sz="2600" dirty="0"/>
          </a:p>
          <a:p>
            <a:pPr lvl="1">
              <a:buFont typeface="Arial" panose="020B0604020202020204" pitchFamily="34" charset="0"/>
              <a:buChar char="•"/>
            </a:pPr>
            <a:r>
              <a:rPr lang="en-US" sz="2200" dirty="0"/>
              <a:t>Type your question/comment in the chat box and it will be read and addressed during the Call to Public</a:t>
            </a:r>
            <a:endParaRPr lang="en-US" sz="2600" dirty="0"/>
          </a:p>
          <a:p>
            <a:pPr lvl="1">
              <a:buFont typeface="Arial" panose="020B0604020202020204" pitchFamily="34" charset="0"/>
              <a:buChar char="•"/>
            </a:pPr>
            <a:endParaRPr lang="en-US" sz="2200" dirty="0"/>
          </a:p>
          <a:p>
            <a:pPr>
              <a:buFont typeface="Arial" panose="020B0604020202020204" pitchFamily="34" charset="0"/>
              <a:buChar char="•"/>
            </a:pPr>
            <a:r>
              <a:rPr lang="en-US" sz="2600" dirty="0"/>
              <a:t>During the Call to Public people will have the option to speak to the Council.</a:t>
            </a:r>
          </a:p>
          <a:p>
            <a:pPr>
              <a:buFont typeface="Arial" panose="020B0604020202020204" pitchFamily="34" charset="0"/>
              <a:buChar char="•"/>
            </a:pPr>
            <a:endParaRPr lang="en-US" sz="2600" dirty="0"/>
          </a:p>
          <a:p>
            <a:pPr>
              <a:buFont typeface="Arial" panose="020B0604020202020204" pitchFamily="34" charset="0"/>
              <a:buChar char="•"/>
            </a:pPr>
            <a:r>
              <a:rPr lang="en-US" sz="2600" dirty="0"/>
              <a:t>This meeting is being recording and will be posted to ADWR’s website.</a:t>
            </a:r>
          </a:p>
          <a:p>
            <a:pPr>
              <a:buFont typeface="Arial" panose="020B0604020202020204" pitchFamily="34" charset="0"/>
              <a:buChar char="•"/>
            </a:pPr>
            <a:endParaRPr lang="en-US" sz="2600" dirty="0"/>
          </a:p>
          <a:p>
            <a:pPr>
              <a:buFont typeface="Arial" panose="020B0604020202020204" pitchFamily="34" charset="0"/>
              <a:buChar char="•"/>
            </a:pPr>
            <a:r>
              <a:rPr lang="en-US" sz="2600" dirty="0"/>
              <a:t>With any technical difficulties please contact ADWR Help Desk at 602-771-8444 or tickets@azwater.gov </a:t>
            </a:r>
          </a:p>
          <a:p>
            <a:pPr>
              <a:buFont typeface="Arial" panose="020B0604020202020204" pitchFamily="34" charset="0"/>
              <a:buChar char="•"/>
            </a:pPr>
            <a:endParaRPr lang="en-US" sz="1800" dirty="0"/>
          </a:p>
          <a:p>
            <a:pPr>
              <a:buFont typeface="Wingdings" panose="05000000000000000000" pitchFamily="2" charset="2"/>
              <a:buChar char="v"/>
            </a:pPr>
            <a:endParaRPr lang="en-US" sz="1800" dirty="0"/>
          </a:p>
          <a:p>
            <a:endParaRPr lang="en-US" dirty="0"/>
          </a:p>
        </p:txBody>
      </p:sp>
      <p:sp>
        <p:nvSpPr>
          <p:cNvPr id="3" name="Slide Number Placeholder 2">
            <a:extLst>
              <a:ext uri="{FF2B5EF4-FFF2-40B4-BE49-F238E27FC236}">
                <a16:creationId xmlns:a16="http://schemas.microsoft.com/office/drawing/2014/main" id="{75D6AA2D-E52E-4DAE-9097-B178C528BF3B}"/>
              </a:ext>
            </a:extLst>
          </p:cNvPr>
          <p:cNvSpPr>
            <a:spLocks noGrp="1"/>
          </p:cNvSpPr>
          <p:nvPr>
            <p:ph type="sldNum" sz="quarter" idx="12"/>
          </p:nvPr>
        </p:nvSpPr>
        <p:spPr/>
        <p:txBody>
          <a:bodyPr/>
          <a:lstStyle/>
          <a:p>
            <a:pPr defTabSz="514338">
              <a:defRPr/>
            </a:pPr>
            <a:fld id="{1A8666D9-BE27-4340-8C56-1701C85A723C}" type="slidenum">
              <a:rPr lang="en-US" sz="563">
                <a:solidFill>
                  <a:srgbClr val="073E87"/>
                </a:solidFill>
                <a:latin typeface="Candara"/>
              </a:rPr>
              <a:pPr defTabSz="514338">
                <a:defRPr/>
              </a:pPr>
              <a:t>5</a:t>
            </a:fld>
            <a:endParaRPr lang="en-US" sz="563" dirty="0">
              <a:solidFill>
                <a:srgbClr val="073E87"/>
              </a:solidFill>
              <a:latin typeface="Candara"/>
            </a:endParaRPr>
          </a:p>
        </p:txBody>
      </p:sp>
      <p:pic>
        <p:nvPicPr>
          <p:cNvPr id="7" name="Picture 6">
            <a:extLst>
              <a:ext uri="{FF2B5EF4-FFF2-40B4-BE49-F238E27FC236}">
                <a16:creationId xmlns:a16="http://schemas.microsoft.com/office/drawing/2014/main" id="{626ED804-F850-4862-BDAC-8015DA1E2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507" y="6108076"/>
            <a:ext cx="801539" cy="623247"/>
          </a:xfrm>
          <a:prstGeom prst="rect">
            <a:avLst/>
          </a:prstGeom>
        </p:spPr>
      </p:pic>
    </p:spTree>
    <p:extLst>
      <p:ext uri="{BB962C8B-B14F-4D97-AF65-F5344CB8AC3E}">
        <p14:creationId xmlns:p14="http://schemas.microsoft.com/office/powerpoint/2010/main" val="4918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tx2"/>
                </a:solidFill>
              </a:rPr>
              <a:t>Groundwater Withdrawal Fee Recommendation &amp; WMAP</a:t>
            </a:r>
          </a:p>
          <a:p>
            <a:pPr>
              <a:lnSpc>
                <a:spcPct val="150000"/>
              </a:lnSpc>
            </a:pPr>
            <a:r>
              <a:rPr lang="en-US" sz="1600" i="1" dirty="0">
                <a:solidFill>
                  <a:schemeClr val="tx2"/>
                </a:solidFill>
              </a:rPr>
              <a:t>           a. Review withdrawal fee rates and money collected in past five years, WMAP projects, </a:t>
            </a:r>
          </a:p>
          <a:p>
            <a:pPr>
              <a:lnSpc>
                <a:spcPct val="150000"/>
              </a:lnSpc>
            </a:pPr>
            <a:r>
              <a:rPr lang="en-US" sz="1600" i="1" dirty="0">
                <a:solidFill>
                  <a:schemeClr val="tx2"/>
                </a:solidFill>
              </a:rPr>
              <a:t>            and remaining balance – Melissa Sikes, ADWR</a:t>
            </a:r>
          </a:p>
          <a:p>
            <a:pPr>
              <a:lnSpc>
                <a:spcPct val="150000"/>
              </a:lnSpc>
            </a:pPr>
            <a:r>
              <a:rPr lang="en-US" sz="1600" i="1" dirty="0">
                <a:solidFill>
                  <a:schemeClr val="accent2">
                    <a:lumMod val="40000"/>
                    <a:lumOff val="60000"/>
                  </a:schemeClr>
                </a:solidFill>
              </a:rPr>
              <a:t>            b. Discuss and recommend to ADWR Director groundwater withdrawal fee rates for reporting year 2024 – Council</a:t>
            </a:r>
          </a:p>
          <a:p>
            <a:pPr>
              <a:lnSpc>
                <a:spcPct val="150000"/>
              </a:lnSpc>
            </a:pPr>
            <a:r>
              <a:rPr lang="en-US" sz="1600" i="1" dirty="0">
                <a:solidFill>
                  <a:schemeClr val="accent2">
                    <a:lumMod val="40000"/>
                    <a:lumOff val="60000"/>
                  </a:schemeClr>
                </a:solidFill>
              </a:rPr>
              <a:t>            The Council will hear the current status of the WMAP fund and discuss and recommend </a:t>
            </a:r>
          </a:p>
          <a:p>
            <a:pPr>
              <a:lnSpc>
                <a:spcPct val="150000"/>
              </a:lnSpc>
            </a:pPr>
            <a:r>
              <a:rPr lang="en-US" sz="1600" i="1" dirty="0">
                <a:solidFill>
                  <a:schemeClr val="accent2">
                    <a:lumMod val="40000"/>
                    <a:lumOff val="60000"/>
                  </a:schemeClr>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167312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16899AF-3DFA-8B6F-E6A4-35CB1AE7F042}"/>
              </a:ext>
            </a:extLst>
          </p:cNvPr>
          <p:cNvGraphicFramePr>
            <a:graphicFrameLocks noGrp="1"/>
          </p:cNvGraphicFramePr>
          <p:nvPr>
            <p:ph idx="1"/>
            <p:extLst>
              <p:ext uri="{D42A27DB-BD31-4B8C-83A1-F6EECF244321}">
                <p14:modId xmlns:p14="http://schemas.microsoft.com/office/powerpoint/2010/main" val="3516454977"/>
              </p:ext>
            </p:extLst>
          </p:nvPr>
        </p:nvGraphicFramePr>
        <p:xfrm>
          <a:off x="276226" y="1363469"/>
          <a:ext cx="11639548" cy="4981571"/>
        </p:xfrm>
        <a:graphic>
          <a:graphicData uri="http://schemas.openxmlformats.org/drawingml/2006/table">
            <a:tbl>
              <a:tblPr firstRow="1" firstCol="1" bandRow="1"/>
              <a:tblGrid>
                <a:gridCol w="1662796">
                  <a:extLst>
                    <a:ext uri="{9D8B030D-6E8A-4147-A177-3AD203B41FA5}">
                      <a16:colId xmlns:a16="http://schemas.microsoft.com/office/drawing/2014/main" val="713569022"/>
                    </a:ext>
                  </a:extLst>
                </a:gridCol>
                <a:gridCol w="1247094">
                  <a:extLst>
                    <a:ext uri="{9D8B030D-6E8A-4147-A177-3AD203B41FA5}">
                      <a16:colId xmlns:a16="http://schemas.microsoft.com/office/drawing/2014/main" val="384415249"/>
                    </a:ext>
                  </a:extLst>
                </a:gridCol>
                <a:gridCol w="1247094">
                  <a:extLst>
                    <a:ext uri="{9D8B030D-6E8A-4147-A177-3AD203B41FA5}">
                      <a16:colId xmlns:a16="http://schemas.microsoft.com/office/drawing/2014/main" val="4059287120"/>
                    </a:ext>
                  </a:extLst>
                </a:gridCol>
                <a:gridCol w="1247094">
                  <a:extLst>
                    <a:ext uri="{9D8B030D-6E8A-4147-A177-3AD203B41FA5}">
                      <a16:colId xmlns:a16="http://schemas.microsoft.com/office/drawing/2014/main" val="3490533239"/>
                    </a:ext>
                  </a:extLst>
                </a:gridCol>
                <a:gridCol w="1247094">
                  <a:extLst>
                    <a:ext uri="{9D8B030D-6E8A-4147-A177-3AD203B41FA5}">
                      <a16:colId xmlns:a16="http://schemas.microsoft.com/office/drawing/2014/main" val="2056592718"/>
                    </a:ext>
                  </a:extLst>
                </a:gridCol>
                <a:gridCol w="1247094">
                  <a:extLst>
                    <a:ext uri="{9D8B030D-6E8A-4147-A177-3AD203B41FA5}">
                      <a16:colId xmlns:a16="http://schemas.microsoft.com/office/drawing/2014/main" val="148650662"/>
                    </a:ext>
                  </a:extLst>
                </a:gridCol>
                <a:gridCol w="1247094">
                  <a:extLst>
                    <a:ext uri="{9D8B030D-6E8A-4147-A177-3AD203B41FA5}">
                      <a16:colId xmlns:a16="http://schemas.microsoft.com/office/drawing/2014/main" val="3413574608"/>
                    </a:ext>
                  </a:extLst>
                </a:gridCol>
                <a:gridCol w="1247094">
                  <a:extLst>
                    <a:ext uri="{9D8B030D-6E8A-4147-A177-3AD203B41FA5}">
                      <a16:colId xmlns:a16="http://schemas.microsoft.com/office/drawing/2014/main" val="1493904578"/>
                    </a:ext>
                  </a:extLst>
                </a:gridCol>
                <a:gridCol w="1247094">
                  <a:extLst>
                    <a:ext uri="{9D8B030D-6E8A-4147-A177-3AD203B41FA5}">
                      <a16:colId xmlns:a16="http://schemas.microsoft.com/office/drawing/2014/main" val="2454378583"/>
                    </a:ext>
                  </a:extLst>
                </a:gridCol>
              </a:tblGrid>
              <a:tr h="668268">
                <a:tc grid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89668613"/>
                  </a:ext>
                </a:extLst>
              </a:tr>
              <a:tr h="641451">
                <a:tc row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WMAP</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Max $2.00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38721188"/>
                  </a:ext>
                </a:extLst>
              </a:tr>
              <a:tr h="641451">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$13,803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$17,329</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$13,971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480926"/>
                  </a:ext>
                </a:extLst>
              </a:tr>
              <a:tr h="1297376">
                <a:tc row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Administration &amp; Enforcement</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Min. $0.50</a:t>
                      </a:r>
                      <a:endParaRPr lang="en-US" sz="16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Max. $1.00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29653857"/>
                  </a:ext>
                </a:extLst>
              </a:tr>
              <a:tr h="641451">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$15,950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$13,803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$10,720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$8,382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770935"/>
                  </a:ext>
                </a:extLst>
              </a:tr>
              <a:tr h="450123">
                <a:tc rowSpan="2">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8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TBD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04842743"/>
                  </a:ext>
                </a:extLst>
              </a:tr>
              <a:tr h="641451">
                <a:tc vMerge="1">
                  <a:txBody>
                    <a:bodyPr/>
                    <a:lstStyle/>
                    <a:p>
                      <a:endParaRPr lang="en-US"/>
                    </a:p>
                  </a:txBody>
                  <a:tcPr/>
                </a:tc>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Collected*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$34,481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$26,825</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$30,828</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$31,521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$24,930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535925"/>
                  </a:ext>
                </a:extLst>
              </a:tr>
            </a:tbl>
          </a:graphicData>
        </a:graphic>
      </p:graphicFrame>
      <p:sp>
        <p:nvSpPr>
          <p:cNvPr id="3" name="Title 2">
            <a:extLst>
              <a:ext uri="{FF2B5EF4-FFF2-40B4-BE49-F238E27FC236}">
                <a16:creationId xmlns:a16="http://schemas.microsoft.com/office/drawing/2014/main" id="{32A3F5C5-478B-6A18-345D-6142AD30658F}"/>
              </a:ext>
            </a:extLst>
          </p:cNvPr>
          <p:cNvSpPr>
            <a:spLocks noGrp="1"/>
          </p:cNvSpPr>
          <p:nvPr>
            <p:ph type="title"/>
          </p:nvPr>
        </p:nvSpPr>
        <p:spPr/>
        <p:txBody>
          <a:bodyPr>
            <a:normAutofit/>
          </a:bodyPr>
          <a:lstStyle/>
          <a:p>
            <a:r>
              <a:rPr lang="en-US" sz="4000" dirty="0"/>
              <a:t>Withdrawal Fees Information</a:t>
            </a:r>
          </a:p>
        </p:txBody>
      </p:sp>
      <p:sp>
        <p:nvSpPr>
          <p:cNvPr id="6" name="TextBox 5">
            <a:extLst>
              <a:ext uri="{FF2B5EF4-FFF2-40B4-BE49-F238E27FC236}">
                <a16:creationId xmlns:a16="http://schemas.microsoft.com/office/drawing/2014/main" id="{E3C7909A-4846-728E-03C7-4C0AE7F7CA6B}"/>
              </a:ext>
            </a:extLst>
          </p:cNvPr>
          <p:cNvSpPr txBox="1"/>
          <p:nvPr/>
        </p:nvSpPr>
        <p:spPr>
          <a:xfrm>
            <a:off x="342902" y="6359137"/>
            <a:ext cx="11706224" cy="369332"/>
          </a:xfrm>
          <a:prstGeom prst="rect">
            <a:avLst/>
          </a:prstGeom>
          <a:noFill/>
        </p:spPr>
        <p:txBody>
          <a:bodyPr wrap="square" rtlCol="0">
            <a:spAutoFit/>
          </a:bodyPr>
          <a:lstStyle/>
          <a:p>
            <a:r>
              <a:rPr lang="en-US" sz="1800">
                <a:effectLst/>
                <a:latin typeface="Calibri" panose="020F0502020204030204" pitchFamily="34" charset="0"/>
                <a:ea typeface="Times New Roman" panose="02020603050405020304" pitchFamily="18" charset="0"/>
              </a:rPr>
              <a:t>*</a:t>
            </a:r>
            <a:r>
              <a:rPr lang="en-US" sz="1800">
                <a:effectLst/>
                <a:latin typeface="Calibri" panose="020F0502020204030204" pitchFamily="34" charset="0"/>
                <a:ea typeface="Times New Roman" panose="02020603050405020304" pitchFamily="18" charset="0"/>
                <a:cs typeface="Arial" panose="020B0604020202020204" pitchFamily="34" charset="0"/>
              </a:rPr>
              <a:t> In addition to WMAP and Admin &amp; Enforcement, amount includes late fees, Recovery Wells fee, and Water Quality Fund</a:t>
            </a:r>
            <a:endParaRPr lang="en-US" dirty="0"/>
          </a:p>
        </p:txBody>
      </p:sp>
    </p:spTree>
    <p:extLst>
      <p:ext uri="{BB962C8B-B14F-4D97-AF65-F5344CB8AC3E}">
        <p14:creationId xmlns:p14="http://schemas.microsoft.com/office/powerpoint/2010/main" val="65294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6A6B-707F-23C2-C36E-BCB4E756F83B}"/>
              </a:ext>
            </a:extLst>
          </p:cNvPr>
          <p:cNvSpPr>
            <a:spLocks noGrp="1"/>
          </p:cNvSpPr>
          <p:nvPr>
            <p:ph type="title"/>
          </p:nvPr>
        </p:nvSpPr>
        <p:spPr>
          <a:xfrm>
            <a:off x="-266167" y="200025"/>
            <a:ext cx="12525375" cy="2057781"/>
          </a:xfrm>
        </p:spPr>
        <p:txBody>
          <a:bodyPr>
            <a:normAutofit fontScale="90000"/>
          </a:bodyPr>
          <a:lstStyle/>
          <a:p>
            <a:r>
              <a:rPr lang="en-US" dirty="0"/>
              <a:t>Water Management Assistance Program Fund</a:t>
            </a:r>
            <a:br>
              <a:rPr lang="en-US" dirty="0"/>
            </a:br>
            <a:r>
              <a:rPr lang="en-US" dirty="0"/>
              <a:t>Current Balance: $112,183 </a:t>
            </a:r>
            <a:br>
              <a:rPr lang="en-US" dirty="0"/>
            </a:br>
            <a:r>
              <a:rPr lang="en-US" dirty="0"/>
              <a:t>Encumbered/committed:  $9,570        Remaining Balance:  $102,613</a:t>
            </a:r>
            <a:br>
              <a:rPr lang="en-US" dirty="0"/>
            </a:br>
            <a:endParaRPr lang="en-US" dirty="0"/>
          </a:p>
        </p:txBody>
      </p:sp>
      <p:sp>
        <p:nvSpPr>
          <p:cNvPr id="3" name="Text Placeholder 2">
            <a:extLst>
              <a:ext uri="{FF2B5EF4-FFF2-40B4-BE49-F238E27FC236}">
                <a16:creationId xmlns:a16="http://schemas.microsoft.com/office/drawing/2014/main" id="{B24F6A30-C2CE-1F6E-1C4B-269931460BD1}"/>
              </a:ext>
            </a:extLst>
          </p:cNvPr>
          <p:cNvSpPr>
            <a:spLocks noGrp="1"/>
          </p:cNvSpPr>
          <p:nvPr>
            <p:ph type="body" idx="1"/>
          </p:nvPr>
        </p:nvSpPr>
        <p:spPr>
          <a:xfrm>
            <a:off x="209550" y="1937925"/>
            <a:ext cx="5096256" cy="639762"/>
          </a:xfrm>
        </p:spPr>
        <p:txBody>
          <a:bodyPr/>
          <a:lstStyle/>
          <a:p>
            <a:r>
              <a:rPr lang="en-US" dirty="0"/>
              <a:t>Water Management Assistance Program Project</a:t>
            </a:r>
          </a:p>
        </p:txBody>
      </p:sp>
      <p:graphicFrame>
        <p:nvGraphicFramePr>
          <p:cNvPr id="7" name="Content Placeholder 6">
            <a:extLst>
              <a:ext uri="{FF2B5EF4-FFF2-40B4-BE49-F238E27FC236}">
                <a16:creationId xmlns:a16="http://schemas.microsoft.com/office/drawing/2014/main" id="{B54015EF-DBEF-6D82-F2EB-A8056D77E3C8}"/>
              </a:ext>
            </a:extLst>
          </p:cNvPr>
          <p:cNvGraphicFramePr>
            <a:graphicFrameLocks noGrp="1"/>
          </p:cNvGraphicFramePr>
          <p:nvPr>
            <p:ph sz="half" idx="2"/>
            <p:extLst>
              <p:ext uri="{D42A27DB-BD31-4B8C-83A1-F6EECF244321}">
                <p14:modId xmlns:p14="http://schemas.microsoft.com/office/powerpoint/2010/main" val="1974140040"/>
              </p:ext>
            </p:extLst>
          </p:nvPr>
        </p:nvGraphicFramePr>
        <p:xfrm>
          <a:off x="362743" y="2387745"/>
          <a:ext cx="11466514" cy="1462903"/>
        </p:xfrm>
        <a:graphic>
          <a:graphicData uri="http://schemas.openxmlformats.org/drawingml/2006/table">
            <a:tbl>
              <a:tblPr firstRow="1" firstCol="1" bandRow="1"/>
              <a:tblGrid>
                <a:gridCol w="1475224">
                  <a:extLst>
                    <a:ext uri="{9D8B030D-6E8A-4147-A177-3AD203B41FA5}">
                      <a16:colId xmlns:a16="http://schemas.microsoft.com/office/drawing/2014/main" val="963711335"/>
                    </a:ext>
                  </a:extLst>
                </a:gridCol>
                <a:gridCol w="5967950">
                  <a:extLst>
                    <a:ext uri="{9D8B030D-6E8A-4147-A177-3AD203B41FA5}">
                      <a16:colId xmlns:a16="http://schemas.microsoft.com/office/drawing/2014/main" val="730380315"/>
                    </a:ext>
                  </a:extLst>
                </a:gridCol>
                <a:gridCol w="1005835">
                  <a:extLst>
                    <a:ext uri="{9D8B030D-6E8A-4147-A177-3AD203B41FA5}">
                      <a16:colId xmlns:a16="http://schemas.microsoft.com/office/drawing/2014/main" val="3861655212"/>
                    </a:ext>
                  </a:extLst>
                </a:gridCol>
                <a:gridCol w="1005835">
                  <a:extLst>
                    <a:ext uri="{9D8B030D-6E8A-4147-A177-3AD203B41FA5}">
                      <a16:colId xmlns:a16="http://schemas.microsoft.com/office/drawing/2014/main" val="2148236109"/>
                    </a:ext>
                  </a:extLst>
                </a:gridCol>
                <a:gridCol w="1005835">
                  <a:extLst>
                    <a:ext uri="{9D8B030D-6E8A-4147-A177-3AD203B41FA5}">
                      <a16:colId xmlns:a16="http://schemas.microsoft.com/office/drawing/2014/main" val="1087860598"/>
                    </a:ext>
                  </a:extLst>
                </a:gridCol>
                <a:gridCol w="1005835">
                  <a:extLst>
                    <a:ext uri="{9D8B030D-6E8A-4147-A177-3AD203B41FA5}">
                      <a16:colId xmlns:a16="http://schemas.microsoft.com/office/drawing/2014/main" val="3800352508"/>
                    </a:ext>
                  </a:extLst>
                </a:gridCol>
              </a:tblGrid>
              <a:tr h="691759">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NAME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CONTRACT NUMBER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FUNDING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REMAININGFUNDING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CONTRACT ENDS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27401565"/>
                  </a:ext>
                </a:extLst>
              </a:tr>
              <a:tr h="691759">
                <a:tc>
                  <a:txBody>
                    <a:bodyPr/>
                    <a:lstStyle/>
                    <a:p>
                      <a:pPr marL="0" marR="0" algn="l">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Conservation Webpage Redesign</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Funds will be used to redesign the water conservation webpage on the City of Prescott website.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2022-3150 IGA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$10,000</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$0</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8/30/2023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35573" marR="35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400471"/>
                  </a:ext>
                </a:extLst>
              </a:tr>
            </a:tbl>
          </a:graphicData>
        </a:graphic>
      </p:graphicFrame>
      <p:sp>
        <p:nvSpPr>
          <p:cNvPr id="5" name="Text Placeholder 4">
            <a:extLst>
              <a:ext uri="{FF2B5EF4-FFF2-40B4-BE49-F238E27FC236}">
                <a16:creationId xmlns:a16="http://schemas.microsoft.com/office/drawing/2014/main" id="{A0348DFE-15F6-E8EE-AE70-5A5911D68AA5}"/>
              </a:ext>
            </a:extLst>
          </p:cNvPr>
          <p:cNvSpPr>
            <a:spLocks noGrp="1"/>
          </p:cNvSpPr>
          <p:nvPr>
            <p:ph type="body" sz="quarter" idx="3"/>
          </p:nvPr>
        </p:nvSpPr>
        <p:spPr>
          <a:xfrm>
            <a:off x="-61618" y="3755678"/>
            <a:ext cx="5096256" cy="639762"/>
          </a:xfrm>
        </p:spPr>
        <p:txBody>
          <a:bodyPr/>
          <a:lstStyle/>
          <a:p>
            <a:r>
              <a:rPr lang="en-US" dirty="0"/>
              <a:t>Groundwater Conservation Grant Projects</a:t>
            </a:r>
          </a:p>
        </p:txBody>
      </p:sp>
      <p:graphicFrame>
        <p:nvGraphicFramePr>
          <p:cNvPr id="8" name="Content Placeholder 7">
            <a:extLst>
              <a:ext uri="{FF2B5EF4-FFF2-40B4-BE49-F238E27FC236}">
                <a16:creationId xmlns:a16="http://schemas.microsoft.com/office/drawing/2014/main" id="{EFAFBB9F-5A67-5945-D3F7-FCFAD5548F4A}"/>
              </a:ext>
            </a:extLst>
          </p:cNvPr>
          <p:cNvGraphicFramePr>
            <a:graphicFrameLocks noGrp="1"/>
          </p:cNvGraphicFramePr>
          <p:nvPr>
            <p:ph sz="quarter" idx="4"/>
            <p:extLst>
              <p:ext uri="{D42A27DB-BD31-4B8C-83A1-F6EECF244321}">
                <p14:modId xmlns:p14="http://schemas.microsoft.com/office/powerpoint/2010/main" val="3971129342"/>
              </p:ext>
            </p:extLst>
          </p:nvPr>
        </p:nvGraphicFramePr>
        <p:xfrm>
          <a:off x="209550" y="4176539"/>
          <a:ext cx="11772900" cy="2557531"/>
        </p:xfrm>
        <a:graphic>
          <a:graphicData uri="http://schemas.openxmlformats.org/drawingml/2006/table">
            <a:tbl>
              <a:tblPr firstRow="1" firstCol="1" bandRow="1"/>
              <a:tblGrid>
                <a:gridCol w="1514642">
                  <a:extLst>
                    <a:ext uri="{9D8B030D-6E8A-4147-A177-3AD203B41FA5}">
                      <a16:colId xmlns:a16="http://schemas.microsoft.com/office/drawing/2014/main" val="994218218"/>
                    </a:ext>
                  </a:extLst>
                </a:gridCol>
                <a:gridCol w="6127414">
                  <a:extLst>
                    <a:ext uri="{9D8B030D-6E8A-4147-A177-3AD203B41FA5}">
                      <a16:colId xmlns:a16="http://schemas.microsoft.com/office/drawing/2014/main" val="3976166533"/>
                    </a:ext>
                  </a:extLst>
                </a:gridCol>
                <a:gridCol w="1032711">
                  <a:extLst>
                    <a:ext uri="{9D8B030D-6E8A-4147-A177-3AD203B41FA5}">
                      <a16:colId xmlns:a16="http://schemas.microsoft.com/office/drawing/2014/main" val="3970804354"/>
                    </a:ext>
                  </a:extLst>
                </a:gridCol>
                <a:gridCol w="1032711">
                  <a:extLst>
                    <a:ext uri="{9D8B030D-6E8A-4147-A177-3AD203B41FA5}">
                      <a16:colId xmlns:a16="http://schemas.microsoft.com/office/drawing/2014/main" val="3497917998"/>
                    </a:ext>
                  </a:extLst>
                </a:gridCol>
                <a:gridCol w="1032711">
                  <a:extLst>
                    <a:ext uri="{9D8B030D-6E8A-4147-A177-3AD203B41FA5}">
                      <a16:colId xmlns:a16="http://schemas.microsoft.com/office/drawing/2014/main" val="3799315055"/>
                    </a:ext>
                  </a:extLst>
                </a:gridCol>
                <a:gridCol w="1032711">
                  <a:extLst>
                    <a:ext uri="{9D8B030D-6E8A-4147-A177-3AD203B41FA5}">
                      <a16:colId xmlns:a16="http://schemas.microsoft.com/office/drawing/2014/main" val="344779797"/>
                    </a:ext>
                  </a:extLst>
                </a:gridCol>
              </a:tblGrid>
              <a:tr h="443433">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NAME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CONTRACT NUMBER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WMAP FUNDS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FUNDING</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CONTRACT ENDS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03116461"/>
                  </a:ext>
                </a:extLst>
              </a:tr>
              <a:tr h="761560">
                <a:tc>
                  <a:txBody>
                    <a:bodyPr/>
                    <a:lstStyle/>
                    <a:p>
                      <a:pPr marL="0" marR="0" algn="l">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Town of Prescott Valley Water Smart Customer Portal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Utilize Water Smart computer software to provide real-time leak alerts and connect water customers to their current and historic water use record.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2020-3127 IGA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$77,313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11/30/2023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453411"/>
                  </a:ext>
                </a:extLst>
              </a:tr>
              <a:tr h="607889">
                <a:tc>
                  <a:txBody>
                    <a:bodyPr/>
                    <a:lstStyle/>
                    <a:p>
                      <a:pPr marL="0" marR="0" algn="l">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Rainwater Harvesting for Aquifer Recharge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Install a rainwater harvesting system to capture water from roof structures and recharge the aquifer.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2020-3128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$65,131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12/31/2024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1026072"/>
                  </a:ext>
                </a:extLst>
              </a:tr>
              <a:tr h="607889">
                <a:tc>
                  <a:txBody>
                    <a:bodyPr/>
                    <a:lstStyle/>
                    <a:p>
                      <a:pPr marL="0" marR="0" algn="l">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SR 89 Stormwater Recharge Pilot Project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Pilot study to examine feasibility of connecting stormwater detention basins to collect and divert storm water flow from SR 89 to the aquifer through dry wells.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2020-3119 IGA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$67,444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$75,000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12/31/2024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631096"/>
                  </a:ext>
                </a:extLst>
              </a:tr>
            </a:tbl>
          </a:graphicData>
        </a:graphic>
      </p:graphicFrame>
    </p:spTree>
    <p:extLst>
      <p:ext uri="{BB962C8B-B14F-4D97-AF65-F5344CB8AC3E}">
        <p14:creationId xmlns:p14="http://schemas.microsoft.com/office/powerpoint/2010/main" val="144114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D330DD-4AE6-4761-8EA2-575127FDAA2A}"/>
              </a:ext>
            </a:extLst>
          </p:cNvPr>
          <p:cNvSpPr txBox="1"/>
          <p:nvPr/>
        </p:nvSpPr>
        <p:spPr>
          <a:xfrm>
            <a:off x="3498325" y="240071"/>
            <a:ext cx="4822715" cy="707886"/>
          </a:xfrm>
          <a:prstGeom prst="rect">
            <a:avLst/>
          </a:prstGeom>
          <a:noFill/>
        </p:spPr>
        <p:txBody>
          <a:bodyPr wrap="square" rtlCol="0">
            <a:spAutoFit/>
          </a:bodyPr>
          <a:lstStyle/>
          <a:p>
            <a:pPr algn="ctr"/>
            <a:r>
              <a:rPr lang="en-US" sz="4000" dirty="0">
                <a:solidFill>
                  <a:prstClr val="white"/>
                </a:solidFill>
                <a:latin typeface="Candara"/>
              </a:rPr>
              <a:t>Meeting Agenda </a:t>
            </a:r>
          </a:p>
        </p:txBody>
      </p:sp>
      <p:sp>
        <p:nvSpPr>
          <p:cNvPr id="4" name="TextBox 3">
            <a:extLst>
              <a:ext uri="{FF2B5EF4-FFF2-40B4-BE49-F238E27FC236}">
                <a16:creationId xmlns:a16="http://schemas.microsoft.com/office/drawing/2014/main" id="{5BA8313A-CFC2-483E-B3C0-77AF66571A60}"/>
              </a:ext>
            </a:extLst>
          </p:cNvPr>
          <p:cNvSpPr txBox="1"/>
          <p:nvPr/>
        </p:nvSpPr>
        <p:spPr>
          <a:xfrm>
            <a:off x="1011911" y="947957"/>
            <a:ext cx="10127143" cy="9187130"/>
          </a:xfrm>
          <a:prstGeom prst="rect">
            <a:avLst/>
          </a:prstGeom>
          <a:noFill/>
        </p:spPr>
        <p:txBody>
          <a:bodyPr wrap="square" rtlCol="0">
            <a:spAutoFit/>
          </a:bodyPr>
          <a:lstStyle/>
          <a:p>
            <a:pPr marL="342891" indent="-342891">
              <a:lnSpc>
                <a:spcPct val="150000"/>
              </a:lnSpc>
              <a:buFont typeface="+mj-lt"/>
              <a:buAutoNum type="arabicPeriod"/>
            </a:pPr>
            <a:r>
              <a:rPr lang="en-US" sz="1600" dirty="0">
                <a:solidFill>
                  <a:schemeClr val="accent2">
                    <a:lumMod val="40000"/>
                    <a:lumOff val="60000"/>
                  </a:schemeClr>
                </a:solidFill>
              </a:rPr>
              <a:t>Call to Order – Welcome &amp; Introductions - </a:t>
            </a:r>
            <a:r>
              <a:rPr lang="en-US" sz="1600" i="1" dirty="0">
                <a:solidFill>
                  <a:schemeClr val="accent2">
                    <a:lumMod val="40000"/>
                    <a:lumOff val="60000"/>
                  </a:schemeClr>
                </a:solidFill>
              </a:rPr>
              <a:t>Chair</a:t>
            </a:r>
          </a:p>
          <a:p>
            <a:pPr marL="342891" indent="-342891">
              <a:lnSpc>
                <a:spcPct val="150000"/>
              </a:lnSpc>
              <a:buFont typeface="+mj-lt"/>
              <a:buAutoNum type="arabicPeriod"/>
            </a:pPr>
            <a:r>
              <a:rPr lang="en-US" sz="1600" dirty="0">
                <a:solidFill>
                  <a:schemeClr val="accent2">
                    <a:lumMod val="40000"/>
                    <a:lumOff val="60000"/>
                  </a:schemeClr>
                </a:solidFill>
              </a:rPr>
              <a:t>Meeting Logistics – </a:t>
            </a:r>
            <a:r>
              <a:rPr lang="en-US" sz="1600" i="1" dirty="0">
                <a:solidFill>
                  <a:schemeClr val="accent2">
                    <a:lumMod val="40000"/>
                    <a:lumOff val="60000"/>
                  </a:schemeClr>
                </a:solidFill>
              </a:rPr>
              <a:t>Joy Arevalo Vera, ADWR</a:t>
            </a:r>
          </a:p>
          <a:p>
            <a:pPr marL="342891" indent="-342891">
              <a:lnSpc>
                <a:spcPct val="150000"/>
              </a:lnSpc>
              <a:buFont typeface="+mj-lt"/>
              <a:buAutoNum type="arabicPeriod"/>
            </a:pPr>
            <a:r>
              <a:rPr lang="en-US" sz="1600" i="1" dirty="0">
                <a:solidFill>
                  <a:schemeClr val="accent2">
                    <a:lumMod val="40000"/>
                    <a:lumOff val="60000"/>
                  </a:schemeClr>
                </a:solidFill>
              </a:rPr>
              <a:t>Groundwater Withdrawal Fee Recommendation &amp; WMAP</a:t>
            </a:r>
          </a:p>
          <a:p>
            <a:pPr>
              <a:lnSpc>
                <a:spcPct val="150000"/>
              </a:lnSpc>
            </a:pPr>
            <a:r>
              <a:rPr lang="en-US" sz="1600" i="1" dirty="0">
                <a:solidFill>
                  <a:schemeClr val="accent2">
                    <a:lumMod val="40000"/>
                    <a:lumOff val="60000"/>
                  </a:schemeClr>
                </a:solidFill>
              </a:rPr>
              <a:t>           a. Review withdrawal fee rates and money collected in past five years, WMAP projects, </a:t>
            </a:r>
          </a:p>
          <a:p>
            <a:pPr>
              <a:lnSpc>
                <a:spcPct val="150000"/>
              </a:lnSpc>
            </a:pPr>
            <a:r>
              <a:rPr lang="en-US" sz="1600" i="1" dirty="0">
                <a:solidFill>
                  <a:schemeClr val="accent2">
                    <a:lumMod val="40000"/>
                    <a:lumOff val="60000"/>
                  </a:schemeClr>
                </a:solidFill>
              </a:rPr>
              <a:t>            and remaining balance – Melissa Sikes, ADWR</a:t>
            </a:r>
          </a:p>
          <a:p>
            <a:pPr>
              <a:lnSpc>
                <a:spcPct val="150000"/>
              </a:lnSpc>
            </a:pPr>
            <a:r>
              <a:rPr lang="en-US" sz="1600" i="1" dirty="0">
                <a:solidFill>
                  <a:schemeClr val="tx2"/>
                </a:solidFill>
              </a:rPr>
              <a:t>            b. Discuss and recommend to ADWR Director groundwater withdrawal fee rates for reporting year 2024 – Council</a:t>
            </a:r>
          </a:p>
          <a:p>
            <a:pPr>
              <a:lnSpc>
                <a:spcPct val="150000"/>
              </a:lnSpc>
            </a:pPr>
            <a:r>
              <a:rPr lang="en-US" sz="1600" i="1" dirty="0">
                <a:solidFill>
                  <a:schemeClr val="tx2"/>
                </a:solidFill>
              </a:rPr>
              <a:t>            The Council will hear the current status of the WMAP fund and discuss and recommend </a:t>
            </a:r>
          </a:p>
          <a:p>
            <a:pPr>
              <a:lnSpc>
                <a:spcPct val="150000"/>
              </a:lnSpc>
            </a:pPr>
            <a:r>
              <a:rPr lang="en-US" sz="1600" i="1" dirty="0">
                <a:solidFill>
                  <a:schemeClr val="tx2"/>
                </a:solidFill>
              </a:rPr>
              <a:t>            the withdrawal fee rate for the upcoming reporting year</a:t>
            </a:r>
          </a:p>
          <a:p>
            <a:pPr marL="342900" indent="-342900">
              <a:lnSpc>
                <a:spcPct val="150000"/>
              </a:lnSpc>
              <a:buFont typeface="+mj-lt"/>
              <a:buAutoNum type="arabicPeriod" startAt="4"/>
            </a:pPr>
            <a:r>
              <a:rPr lang="en-US" sz="1600" dirty="0">
                <a:solidFill>
                  <a:schemeClr val="accent2">
                    <a:lumMod val="40000"/>
                    <a:lumOff val="60000"/>
                  </a:schemeClr>
                </a:solidFill>
              </a:rPr>
              <a:t>WMAP Completed Project Presentation</a:t>
            </a:r>
          </a:p>
          <a:p>
            <a:pPr>
              <a:lnSpc>
                <a:spcPct val="150000"/>
              </a:lnSpc>
            </a:pPr>
            <a:r>
              <a:rPr lang="en-US" sz="1600" dirty="0">
                <a:solidFill>
                  <a:schemeClr val="accent2">
                    <a:lumMod val="40000"/>
                    <a:lumOff val="60000"/>
                  </a:schemeClr>
                </a:solidFill>
              </a:rPr>
              <a:t>          a. City of Prescott’s Conservation Webpage Redesign – Kay </a:t>
            </a:r>
            <a:r>
              <a:rPr lang="en-US" sz="1600" dirty="0" err="1">
                <a:solidFill>
                  <a:schemeClr val="accent2">
                    <a:lumMod val="40000"/>
                    <a:lumOff val="60000"/>
                  </a:schemeClr>
                </a:solidFill>
              </a:rPr>
              <a:t>Sydow</a:t>
            </a:r>
            <a:r>
              <a:rPr lang="en-US" sz="1600" dirty="0">
                <a:solidFill>
                  <a:schemeClr val="accent2">
                    <a:lumMod val="40000"/>
                    <a:lumOff val="60000"/>
                  </a:schemeClr>
                </a:solidFill>
              </a:rPr>
              <a:t>, City of Prescott</a:t>
            </a:r>
          </a:p>
          <a:p>
            <a:pPr marL="342900" indent="-342900">
              <a:lnSpc>
                <a:spcPct val="150000"/>
              </a:lnSpc>
              <a:buFont typeface="+mj-lt"/>
              <a:buAutoNum type="arabicPeriod" startAt="5"/>
            </a:pPr>
            <a:r>
              <a:rPr lang="en-US" sz="1600" dirty="0">
                <a:solidFill>
                  <a:schemeClr val="accent2">
                    <a:lumMod val="40000"/>
                    <a:lumOff val="60000"/>
                  </a:schemeClr>
                </a:solidFill>
              </a:rPr>
              <a:t>AMA Director Report</a:t>
            </a:r>
            <a:r>
              <a:rPr lang="en-US" sz="1600" i="1" dirty="0">
                <a:solidFill>
                  <a:schemeClr val="accent2">
                    <a:lumMod val="40000"/>
                    <a:lumOff val="60000"/>
                  </a:schemeClr>
                </a:solidFill>
              </a:rPr>
              <a:t>– Natalie Mast, ADWR</a:t>
            </a:r>
          </a:p>
          <a:p>
            <a:pPr>
              <a:lnSpc>
                <a:spcPct val="150000"/>
              </a:lnSpc>
            </a:pPr>
            <a:r>
              <a:rPr lang="en-US" sz="1600" i="1" dirty="0">
                <a:solidFill>
                  <a:schemeClr val="accent2">
                    <a:lumMod val="40000"/>
                    <a:lumOff val="60000"/>
                  </a:schemeClr>
                </a:solidFill>
              </a:rPr>
              <a:t>         Natalie will provide an update on ADWR activities, including staffing, </a:t>
            </a:r>
          </a:p>
          <a:p>
            <a:pPr>
              <a:lnSpc>
                <a:spcPct val="150000"/>
              </a:lnSpc>
            </a:pPr>
            <a:r>
              <a:rPr lang="en-US" sz="1600" i="1" dirty="0">
                <a:solidFill>
                  <a:schemeClr val="accent2">
                    <a:lumMod val="40000"/>
                    <a:lumOff val="60000"/>
                  </a:schemeClr>
                </a:solidFill>
              </a:rPr>
              <a:t>          water supply &amp; demand analyses, and the Governor’s Water Policy Council</a:t>
            </a:r>
          </a:p>
          <a:p>
            <a:pPr marL="342889" indent="-342900">
              <a:lnSpc>
                <a:spcPct val="150000"/>
              </a:lnSpc>
              <a:buFont typeface="+mj-lt"/>
              <a:buAutoNum type="arabicPeriod" startAt="6"/>
            </a:pPr>
            <a:r>
              <a:rPr lang="en-US" sz="1600" dirty="0">
                <a:solidFill>
                  <a:schemeClr val="accent2">
                    <a:lumMod val="40000"/>
                    <a:lumOff val="60000"/>
                  </a:schemeClr>
                </a:solidFill>
              </a:rPr>
              <a:t>Call to the Council – </a:t>
            </a:r>
            <a:r>
              <a:rPr lang="en-US" sz="1600" i="1" dirty="0">
                <a:solidFill>
                  <a:schemeClr val="accent2">
                    <a:lumMod val="40000"/>
                    <a:lumOff val="60000"/>
                  </a:schemeClr>
                </a:solidFill>
              </a:rPr>
              <a:t>Council</a:t>
            </a:r>
          </a:p>
          <a:p>
            <a:pPr marL="342891" indent="-342891">
              <a:lnSpc>
                <a:spcPct val="150000"/>
              </a:lnSpc>
              <a:buFont typeface="+mj-lt"/>
              <a:buAutoNum type="arabicPeriod" startAt="6"/>
            </a:pPr>
            <a:r>
              <a:rPr lang="en-US" sz="1600" dirty="0">
                <a:solidFill>
                  <a:schemeClr val="accent2">
                    <a:lumMod val="40000"/>
                    <a:lumOff val="60000"/>
                  </a:schemeClr>
                </a:solidFill>
              </a:rPr>
              <a:t>Call to the Public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342891" indent="-342891">
              <a:lnSpc>
                <a:spcPct val="150000"/>
              </a:lnSpc>
              <a:buFont typeface="+mj-lt"/>
              <a:buAutoNum type="arabicPeriod" startAt="6"/>
            </a:pPr>
            <a:r>
              <a:rPr lang="en-US" sz="1600" dirty="0">
                <a:solidFill>
                  <a:schemeClr val="accent2">
                    <a:lumMod val="40000"/>
                    <a:lumOff val="60000"/>
                  </a:schemeClr>
                </a:solidFill>
              </a:rPr>
              <a:t>Adjournment – </a:t>
            </a:r>
            <a:r>
              <a:rPr lang="en-US" sz="1600" i="1" dirty="0">
                <a:solidFill>
                  <a:schemeClr val="accent2">
                    <a:lumMod val="40000"/>
                    <a:lumOff val="60000"/>
                  </a:schemeClr>
                </a:solidFill>
              </a:rPr>
              <a:t>Chair</a:t>
            </a:r>
            <a:r>
              <a:rPr lang="en-US" sz="1600" dirty="0">
                <a:solidFill>
                  <a:schemeClr val="accent2">
                    <a:lumMod val="40000"/>
                    <a:lumOff val="60000"/>
                  </a:schemeClr>
                </a:solidFill>
              </a:rPr>
              <a:t> </a:t>
            </a:r>
          </a:p>
          <a:p>
            <a:pPr marL="800080" lvl="1" indent="-342891">
              <a:lnSpc>
                <a:spcPct val="150000"/>
              </a:lnSpc>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i="1"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800080" lvl="1" indent="-342891">
              <a:buFont typeface="+mj-lt"/>
              <a:buAutoNum type="alphaLcPeriod"/>
            </a:pPr>
            <a:endParaRPr lang="en-US"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i="1" dirty="0">
              <a:solidFill>
                <a:prstClr val="black"/>
              </a:solidFill>
              <a:latin typeface="Candara"/>
            </a:endParaRPr>
          </a:p>
          <a:p>
            <a:pPr marL="342891" indent="-342891">
              <a:buFont typeface="+mj-lt"/>
              <a:buAutoNum type="arabicPeriod" startAt="6"/>
            </a:pPr>
            <a:endParaRPr lang="en-US" dirty="0">
              <a:solidFill>
                <a:prstClr val="black"/>
              </a:solidFill>
              <a:latin typeface="Candara"/>
            </a:endParaRPr>
          </a:p>
        </p:txBody>
      </p:sp>
    </p:spTree>
    <p:extLst>
      <p:ext uri="{BB962C8B-B14F-4D97-AF65-F5344CB8AC3E}">
        <p14:creationId xmlns:p14="http://schemas.microsoft.com/office/powerpoint/2010/main" val="2446672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WR PPT Theme">
  <a:themeElements>
    <a:clrScheme name="Custom 1">
      <a:dk1>
        <a:sysClr val="windowText" lastClr="000000"/>
      </a:dk1>
      <a:lt1>
        <a:sysClr val="window" lastClr="FFFFFF"/>
      </a:lt1>
      <a:dk2>
        <a:srgbClr val="073E87"/>
      </a:dk2>
      <a:lt2>
        <a:srgbClr val="C6E7FC"/>
      </a:lt2>
      <a:accent1>
        <a:srgbClr val="052E65"/>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ADWR Presentation Template" id="{6C1BAA5C-F306-4C39-B6C2-5B5F4B6EF38B}" vid="{1593A692-6F52-4E08-9132-31E4ACE23B3A}"/>
    </a:ext>
  </a:extLst>
</a:theme>
</file>

<file path=ppt/theme/theme2.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2513</Words>
  <Application>Microsoft Office PowerPoint</Application>
  <PresentationFormat>Widescreen</PresentationFormat>
  <Paragraphs>509</Paragraphs>
  <Slides>35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Avenir Next LT Pro</vt:lpstr>
      <vt:lpstr>Calibri</vt:lpstr>
      <vt:lpstr>Candara</vt:lpstr>
      <vt:lpstr>Corbel</vt:lpstr>
      <vt:lpstr>Symbol</vt:lpstr>
      <vt:lpstr>Times New Roman</vt:lpstr>
      <vt:lpstr>Wingdings</vt:lpstr>
      <vt:lpstr>ADWR PPT Theme</vt:lpstr>
      <vt:lpstr>ColorBlockVTI</vt:lpstr>
      <vt:lpstr>Welcome </vt:lpstr>
      <vt:lpstr>Prescott AMA GUAC September  25, 2023</vt:lpstr>
      <vt:lpstr>PowerPoint Presentation</vt:lpstr>
      <vt:lpstr>PowerPoint Presentation</vt:lpstr>
      <vt:lpstr>Meeting Logistics </vt:lpstr>
      <vt:lpstr>PowerPoint Presentation</vt:lpstr>
      <vt:lpstr>Withdrawal Fees Information</vt:lpstr>
      <vt:lpstr>Water Management Assistance Program Fund Current Balance: $112,183  Encumbered/committed:  $9,570        Remaining Balance:  $102,613 </vt:lpstr>
      <vt:lpstr>PowerPoint Presentation</vt:lpstr>
      <vt:lpstr>Withdrawal Fees Information</vt:lpstr>
      <vt:lpstr>PowerPoint Presentation</vt:lpstr>
      <vt:lpstr>Groundwater Users  Advisory Council</vt:lpstr>
      <vt:lpstr>Project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Logistics</dc:title>
  <dc:creator>Kennedy Shepard</dc:creator>
  <cp:lastModifiedBy>Joy Vera</cp:lastModifiedBy>
  <cp:revision>44</cp:revision>
  <dcterms:created xsi:type="dcterms:W3CDTF">2020-08-28T21:56:21Z</dcterms:created>
  <dcterms:modified xsi:type="dcterms:W3CDTF">2023-09-25T15:17:32Z</dcterms:modified>
</cp:coreProperties>
</file>